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7" r:id="rId1"/>
    <p:sldMasterId id="2147483768" r:id="rId2"/>
    <p:sldMasterId id="2147483769" r:id="rId3"/>
    <p:sldMasterId id="2147483770" r:id="rId4"/>
    <p:sldMasterId id="2147483772" r:id="rId5"/>
    <p:sldMasterId id="2147483773" r:id="rId6"/>
  </p:sldMasterIdLst>
  <p:notesMasterIdLst>
    <p:notesMasterId r:id="rId30"/>
  </p:notesMasterIdLst>
  <p:sldIdLst>
    <p:sldId id="256" r:id="rId7"/>
    <p:sldId id="257" r:id="rId8"/>
    <p:sldId id="277" r:id="rId9"/>
    <p:sldId id="278" r:id="rId10"/>
    <p:sldId id="263" r:id="rId11"/>
    <p:sldId id="262" r:id="rId12"/>
    <p:sldId id="279" r:id="rId13"/>
    <p:sldId id="280" r:id="rId14"/>
    <p:sldId id="281" r:id="rId15"/>
    <p:sldId id="282" r:id="rId16"/>
    <p:sldId id="283" r:id="rId17"/>
    <p:sldId id="284" r:id="rId18"/>
    <p:sldId id="285" r:id="rId19"/>
    <p:sldId id="286" r:id="rId20"/>
    <p:sldId id="287" r:id="rId21"/>
    <p:sldId id="291" r:id="rId22"/>
    <p:sldId id="288" r:id="rId23"/>
    <p:sldId id="290" r:id="rId24"/>
    <p:sldId id="258" r:id="rId25"/>
    <p:sldId id="259" r:id="rId26"/>
    <p:sldId id="293" r:id="rId27"/>
    <p:sldId id="292" r:id="rId28"/>
    <p:sldId id="264" r:id="rId29"/>
  </p:sldIdLst>
  <p:sldSz cx="9144000" cy="5143500" type="screen16x9"/>
  <p:notesSz cx="6858000" cy="9144000"/>
  <p:embeddedFontLst>
    <p:embeddedFont>
      <p:font typeface="Poppins" pitchFamily="2" charset="77"/>
      <p:regular r:id="rId31"/>
      <p:bold r:id="rId32"/>
      <p:italic r:id="rId33"/>
      <p:boldItalic r:id="rId34"/>
    </p:embeddedFont>
    <p:embeddedFont>
      <p:font typeface="Poppins ExtraBold" panose="020B0604020202020204" pitchFamily="34" charset="0"/>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1"/>
    <p:restoredTop sz="94651"/>
  </p:normalViewPr>
  <p:slideViewPr>
    <p:cSldViewPr snapToGrid="0">
      <p:cViewPr varScale="1">
        <p:scale>
          <a:sx n="148" d="100"/>
          <a:sy n="148" d="100"/>
        </p:scale>
        <p:origin x="184" y="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font" Target="fonts/font4.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6.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553c4682a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a553c4682a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DD498F96-A5F2-10EF-B68D-0C674F29DCC7}"/>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DC234F40-C13D-89B2-D837-DE9F50BBA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439C44C9-214F-16BF-EFCC-B65E444AC6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760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3EE8DCB-B10D-ECB0-8661-96EA982E746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6CB41265-B758-47F9-E1D3-17ECE5F58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0D2FFC3C-E091-795B-E0D1-D3D6E361454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702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24B3F3C-3D79-90EE-CF98-C89FD59DA4B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B2C1371-D190-9F42-81A4-857F744BE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8044AD3-9AB5-A677-F578-7933A77884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2657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7A26FB3-E289-9D12-51FD-9B728331698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E8DA762-DEA3-37F7-4918-514FBCA00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DA824D64-AEBC-4916-B7EF-E1FD3D91DC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028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FBBDD8EF-B75A-C6A6-D7B5-DD7D9FED09E4}"/>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2D61F81-F198-1349-7C00-3B17462F84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8F63415-50CD-3D54-622F-8426155D6C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498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0686A0AD-5C2E-479C-2532-9E93993C9B4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0EB0AE8F-269C-F952-48E2-9F2772640E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90DBCA3E-EA22-C489-FF42-B928E657C2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234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3D33BBD5-D581-90BB-8181-40B9E3D54D05}"/>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A79D06B-A131-64E9-FCA4-910933140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E24073FA-4118-B9BE-B635-3BC8518556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32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0EDCCCC-CDCE-6EE6-47B5-2506FAFBABD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471EC401-C5C4-EE60-30C0-1687E6539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70FA3E0-A4EC-8664-A51B-0B3AC61D70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9322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61C8111F-CE81-D304-5D96-FBB5E030B8A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3226188-DC89-B45B-042F-1F865C24C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32CC61A-1C61-5501-60F7-FE70CD842F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391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553c4682a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a553c4682a_0_1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553c4682a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553c4682a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ga553c4682a_0_1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370F6B0-5ED4-D535-DCFE-462C307C9D92}"/>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17A1F0D-B733-CB4B-1727-0240C468B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E6C9626-1251-1749-E14D-D627E7CC6B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78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23D4135-B39E-3CC0-CB42-E700CF12F4A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EED2D123-09FF-AEB1-3FAA-D76071BA1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FAFB32E0-6B33-464A-32B6-D7863C0FF4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394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a553c4682a_0_2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a553c4682a_0_2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E5267BF8-A760-41C4-150D-A4C6AB9B4283}"/>
            </a:ext>
          </a:extLst>
        </p:cNvPr>
        <p:cNvGrpSpPr/>
        <p:nvPr/>
      </p:nvGrpSpPr>
      <p:grpSpPr>
        <a:xfrm>
          <a:off x="0" y="0"/>
          <a:ext cx="0" cy="0"/>
          <a:chOff x="0" y="0"/>
          <a:chExt cx="0" cy="0"/>
        </a:xfrm>
      </p:grpSpPr>
      <p:sp>
        <p:nvSpPr>
          <p:cNvPr id="1004" name="Google Shape;1004;ga553c4682a_0_969:notes">
            <a:extLst>
              <a:ext uri="{FF2B5EF4-FFF2-40B4-BE49-F238E27FC236}">
                <a16:creationId xmlns:a16="http://schemas.microsoft.com/office/drawing/2014/main" id="{2609037C-015D-BCB0-17B6-9868E403E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a:extLst>
              <a:ext uri="{FF2B5EF4-FFF2-40B4-BE49-F238E27FC236}">
                <a16:creationId xmlns:a16="http://schemas.microsoft.com/office/drawing/2014/main" id="{448BD657-D029-29FD-A1BB-8B66C5937E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996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a:extLst>
            <a:ext uri="{FF2B5EF4-FFF2-40B4-BE49-F238E27FC236}">
              <a16:creationId xmlns:a16="http://schemas.microsoft.com/office/drawing/2014/main" id="{54B60A8D-516B-9988-C948-F4BD6E300A04}"/>
            </a:ext>
          </a:extLst>
        </p:cNvPr>
        <p:cNvGrpSpPr/>
        <p:nvPr/>
      </p:nvGrpSpPr>
      <p:grpSpPr>
        <a:xfrm>
          <a:off x="0" y="0"/>
          <a:ext cx="0" cy="0"/>
          <a:chOff x="0" y="0"/>
          <a:chExt cx="0" cy="0"/>
        </a:xfrm>
      </p:grpSpPr>
      <p:sp>
        <p:nvSpPr>
          <p:cNvPr id="1030" name="Google Shape;1030;ga553c4682a_0_1964:notes">
            <a:extLst>
              <a:ext uri="{FF2B5EF4-FFF2-40B4-BE49-F238E27FC236}">
                <a16:creationId xmlns:a16="http://schemas.microsoft.com/office/drawing/2014/main" id="{154D0626-71FE-E310-7E79-08DEB8724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a553c4682a_0_1964:notes">
            <a:extLst>
              <a:ext uri="{FF2B5EF4-FFF2-40B4-BE49-F238E27FC236}">
                <a16:creationId xmlns:a16="http://schemas.microsoft.com/office/drawing/2014/main" id="{C33CDCFE-6E16-9A11-B803-0FF677C1EC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348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553c4682a_0_2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2" name="Google Shape;1052;ga553c4682a_0_2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553c4682a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F2AE8A30-FBE0-F065-69FB-EB6DEE27C77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135BA227-474E-C9D2-5135-8B5E0A45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3174224B-038E-938A-B0B2-09EEABD1BE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789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4200F52-F618-7083-5733-D940F52A8A1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7EE700E-A1E3-72F2-3FC9-64662836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C80B3AD4-CBC8-95C0-F993-A3D52F92DD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910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1BC73B1-F58E-2C6E-BC78-C4F2812A169F}"/>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2ED4CC51-263F-D173-75BD-BB542E26F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B1F93D7F-B315-16A0-0D0C-14EB5748E8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344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2 columns, blue numbers">
  <p:cSld name="Agenda: 2 columns, blue numbers">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4"/>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14"/>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59" name="Google Shape;59;p14"/>
          <p:cNvGrpSpPr/>
          <p:nvPr/>
        </p:nvGrpSpPr>
        <p:grpSpPr>
          <a:xfrm>
            <a:off x="315749" y="1893845"/>
            <a:ext cx="4047984" cy="1821838"/>
            <a:chOff x="4115025" y="1906461"/>
            <a:chExt cx="1243200" cy="1821838"/>
          </a:xfrm>
        </p:grpSpPr>
        <p:cxnSp>
          <p:nvCxnSpPr>
            <p:cNvPr id="60" name="Google Shape;60;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1" name="Google Shape;61;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2" name="Google Shape;62;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63" name="Google Shape;63;p14"/>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14"/>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 name="Google Shape;65;p14"/>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 name="Google Shape;66;p14"/>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 name="Google Shape;67;p14"/>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8" name="Google Shape;68;p14"/>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9" name="Google Shape;69;p14"/>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4"/>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71" name="Google Shape;71;p14"/>
          <p:cNvGrpSpPr/>
          <p:nvPr/>
        </p:nvGrpSpPr>
        <p:grpSpPr>
          <a:xfrm>
            <a:off x="4783577" y="1893845"/>
            <a:ext cx="4047984" cy="1821838"/>
            <a:chOff x="4115025" y="1906461"/>
            <a:chExt cx="1243200" cy="1821838"/>
          </a:xfrm>
        </p:grpSpPr>
        <p:cxnSp>
          <p:nvCxnSpPr>
            <p:cNvPr id="72" name="Google Shape;72;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3" name="Google Shape;73;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4" name="Google Shape;74;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75" name="Google Shape;75;p14"/>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p14"/>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p14"/>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 name="Google Shape;79;p14"/>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blue numbers">
  <p:cSld name="Agenda: blue numbers">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 name="Google Shape;83;p15"/>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4" name="Google Shape;84;p15"/>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 name="Google Shape;85;p15"/>
          <p:cNvGrpSpPr/>
          <p:nvPr/>
        </p:nvGrpSpPr>
        <p:grpSpPr>
          <a:xfrm>
            <a:off x="315577" y="2043433"/>
            <a:ext cx="6656963" cy="1805624"/>
            <a:chOff x="4115025" y="1906461"/>
            <a:chExt cx="1243200" cy="1821838"/>
          </a:xfrm>
        </p:grpSpPr>
        <p:cxnSp>
          <p:nvCxnSpPr>
            <p:cNvPr id="86" name="Google Shape;86;p15"/>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7" name="Google Shape;87;p15"/>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8" name="Google Shape;88;p15"/>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89" name="Google Shape;89;p15"/>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 name="Google Shape;90;p15"/>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 name="Google Shape;92;p15"/>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p15"/>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4 columns, blue numbers">
  <p:cSld name="Agenda: 4 columns, blue numbers">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6"/>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 name="Google Shape;99;p16"/>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p16"/>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1" name="Google Shape;101;p16"/>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p16"/>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3" name="Google Shape;103;p16"/>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 name="Google Shape;104;p16"/>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5" name="Google Shape;105;p16"/>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 name="Google Shape;106;p16"/>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7" name="Google Shape;107;p16"/>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mi-circle, blue bullets">
  <p:cSld name="Semi-circle, blue bullets">
    <p:spTree>
      <p:nvGrpSpPr>
        <p:cNvPr id="1" name="Shape 108"/>
        <p:cNvGrpSpPr/>
        <p:nvPr/>
      </p:nvGrpSpPr>
      <p:grpSpPr>
        <a:xfrm>
          <a:off x="0" y="0"/>
          <a:ext cx="0" cy="0"/>
          <a:chOff x="0" y="0"/>
          <a:chExt cx="0" cy="0"/>
        </a:xfrm>
      </p:grpSpPr>
      <p:sp>
        <p:nvSpPr>
          <p:cNvPr id="109" name="Google Shape;109;p17"/>
          <p:cNvSpPr/>
          <p:nvPr/>
        </p:nvSpPr>
        <p:spPr>
          <a:xfrm rot="5400000">
            <a:off x="-2766944" y="248579"/>
            <a:ext cx="4646400" cy="4646400"/>
          </a:xfrm>
          <a:prstGeom prst="blockArc">
            <a:avLst>
              <a:gd name="adj1" fmla="val 10800000"/>
              <a:gd name="adj2" fmla="val 28016"/>
              <a:gd name="adj3" fmla="val 0"/>
            </a:avLst>
          </a:prstGeom>
          <a:noFill/>
          <a:ln w="25400" cap="rnd"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nvGrpSpPr>
          <p:cNvPr id="110" name="Google Shape;110;p17"/>
          <p:cNvGrpSpPr/>
          <p:nvPr/>
        </p:nvGrpSpPr>
        <p:grpSpPr>
          <a:xfrm>
            <a:off x="634236" y="388079"/>
            <a:ext cx="487800" cy="487800"/>
            <a:chOff x="1106156" y="4728636"/>
            <a:chExt cx="487800" cy="487800"/>
          </a:xfrm>
        </p:grpSpPr>
        <p:sp>
          <p:nvSpPr>
            <p:cNvPr id="111" name="Google Shape;111;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2" name="Google Shape;112;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3" name="Google Shape;113;p17"/>
          <p:cNvGrpSpPr/>
          <p:nvPr/>
        </p:nvGrpSpPr>
        <p:grpSpPr>
          <a:xfrm>
            <a:off x="634236" y="4242902"/>
            <a:ext cx="487800" cy="487800"/>
            <a:chOff x="1106156" y="4728636"/>
            <a:chExt cx="487800" cy="487800"/>
          </a:xfrm>
        </p:grpSpPr>
        <p:sp>
          <p:nvSpPr>
            <p:cNvPr id="114" name="Google Shape;114;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5" name="Google Shape;115;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6" name="Google Shape;116;p17"/>
          <p:cNvGrpSpPr/>
          <p:nvPr/>
        </p:nvGrpSpPr>
        <p:grpSpPr>
          <a:xfrm>
            <a:off x="1638283" y="2315491"/>
            <a:ext cx="487800" cy="487800"/>
            <a:chOff x="1106156" y="4728636"/>
            <a:chExt cx="487800" cy="487800"/>
          </a:xfrm>
        </p:grpSpPr>
        <p:sp>
          <p:nvSpPr>
            <p:cNvPr id="117" name="Google Shape;117;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8" name="Google Shape;118;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9" name="Google Shape;119;p17"/>
          <p:cNvGrpSpPr/>
          <p:nvPr/>
        </p:nvGrpSpPr>
        <p:grpSpPr>
          <a:xfrm>
            <a:off x="1378307" y="1244211"/>
            <a:ext cx="487800" cy="487800"/>
            <a:chOff x="1106156" y="4728636"/>
            <a:chExt cx="487800" cy="487800"/>
          </a:xfrm>
        </p:grpSpPr>
        <p:sp>
          <p:nvSpPr>
            <p:cNvPr id="120" name="Google Shape;120;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1" name="Google Shape;121;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22" name="Google Shape;122;p17"/>
          <p:cNvGrpSpPr/>
          <p:nvPr/>
        </p:nvGrpSpPr>
        <p:grpSpPr>
          <a:xfrm>
            <a:off x="1378307" y="3386771"/>
            <a:ext cx="487800" cy="487800"/>
            <a:chOff x="1106156" y="4728636"/>
            <a:chExt cx="487800" cy="487800"/>
          </a:xfrm>
        </p:grpSpPr>
        <p:sp>
          <p:nvSpPr>
            <p:cNvPr id="123" name="Google Shape;123;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4" name="Google Shape;124;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sp>
        <p:nvSpPr>
          <p:cNvPr id="125" name="Google Shape;125;p17"/>
          <p:cNvSpPr txBox="1">
            <a:spLocks noGrp="1"/>
          </p:cNvSpPr>
          <p:nvPr>
            <p:ph type="body" idx="1"/>
          </p:nvPr>
        </p:nvSpPr>
        <p:spPr>
          <a:xfrm>
            <a:off x="1378307" y="629038"/>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6" name="Google Shape;126;p17"/>
          <p:cNvSpPr txBox="1">
            <a:spLocks noGrp="1"/>
          </p:cNvSpPr>
          <p:nvPr>
            <p:ph type="body" idx="2"/>
          </p:nvPr>
        </p:nvSpPr>
        <p:spPr>
          <a:xfrm>
            <a:off x="1378307" y="250673"/>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17"/>
          <p:cNvSpPr txBox="1">
            <a:spLocks noGrp="1"/>
          </p:cNvSpPr>
          <p:nvPr>
            <p:ph type="body" idx="3"/>
          </p:nvPr>
        </p:nvSpPr>
        <p:spPr>
          <a:xfrm>
            <a:off x="2122377" y="14827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8" name="Google Shape;128;p17"/>
          <p:cNvSpPr txBox="1">
            <a:spLocks noGrp="1"/>
          </p:cNvSpPr>
          <p:nvPr>
            <p:ph type="body" idx="4"/>
          </p:nvPr>
        </p:nvSpPr>
        <p:spPr>
          <a:xfrm>
            <a:off x="2122377" y="11043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9" name="Google Shape;129;p17"/>
          <p:cNvSpPr txBox="1">
            <a:spLocks noGrp="1"/>
          </p:cNvSpPr>
          <p:nvPr>
            <p:ph type="body" idx="5"/>
          </p:nvPr>
        </p:nvSpPr>
        <p:spPr>
          <a:xfrm>
            <a:off x="2391318" y="25495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0" name="Google Shape;130;p17"/>
          <p:cNvSpPr txBox="1">
            <a:spLocks noGrp="1"/>
          </p:cNvSpPr>
          <p:nvPr>
            <p:ph type="body" idx="6"/>
          </p:nvPr>
        </p:nvSpPr>
        <p:spPr>
          <a:xfrm>
            <a:off x="2391318" y="21711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7"/>
          </p:nvPr>
        </p:nvSpPr>
        <p:spPr>
          <a:xfrm>
            <a:off x="2131342" y="36163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8"/>
          </p:nvPr>
        </p:nvSpPr>
        <p:spPr>
          <a:xfrm>
            <a:off x="2131342" y="32379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9"/>
          </p:nvPr>
        </p:nvSpPr>
        <p:spPr>
          <a:xfrm>
            <a:off x="1378307" y="4467999"/>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13"/>
          </p:nvPr>
        </p:nvSpPr>
        <p:spPr>
          <a:xfrm>
            <a:off x="1378307" y="4089634"/>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2 columns, green numbers">
  <p:cSld name="Agenda: 2 columns, green numbers">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8"/>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8"/>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40" name="Google Shape;140;p18"/>
          <p:cNvGrpSpPr/>
          <p:nvPr/>
        </p:nvGrpSpPr>
        <p:grpSpPr>
          <a:xfrm>
            <a:off x="315749" y="1893845"/>
            <a:ext cx="4047984" cy="1821838"/>
            <a:chOff x="4115025" y="1906461"/>
            <a:chExt cx="1243200" cy="1821838"/>
          </a:xfrm>
        </p:grpSpPr>
        <p:cxnSp>
          <p:nvCxnSpPr>
            <p:cNvPr id="141" name="Google Shape;141;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2" name="Google Shape;142;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3" name="Google Shape;143;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44" name="Google Shape;144;p18"/>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p18"/>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7" name="Google Shape;147;p18"/>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9" name="Google Shape;149;p18"/>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52" name="Google Shape;152;p18"/>
          <p:cNvGrpSpPr/>
          <p:nvPr/>
        </p:nvGrpSpPr>
        <p:grpSpPr>
          <a:xfrm>
            <a:off x="4783577" y="1893845"/>
            <a:ext cx="4047984" cy="1821838"/>
            <a:chOff x="4115025" y="1906461"/>
            <a:chExt cx="1243200" cy="1821838"/>
          </a:xfrm>
        </p:grpSpPr>
        <p:cxnSp>
          <p:nvCxnSpPr>
            <p:cNvPr id="153" name="Google Shape;153;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4" name="Google Shape;154;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5" name="Google Shape;155;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56" name="Google Shape;156;p18"/>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7" name="Google Shape;157;p18"/>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8" name="Google Shape;158;p18"/>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9" name="Google Shape;159;p18"/>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0" name="Google Shape;160;p18"/>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green numbers">
  <p:cSld name="Agenda: green numbers">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9"/>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4" name="Google Shape;164;p19"/>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5" name="Google Shape;165;p19"/>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66" name="Google Shape;166;p19"/>
          <p:cNvGrpSpPr/>
          <p:nvPr/>
        </p:nvGrpSpPr>
        <p:grpSpPr>
          <a:xfrm>
            <a:off x="315577" y="2043433"/>
            <a:ext cx="6656963" cy="1805624"/>
            <a:chOff x="4115025" y="1906461"/>
            <a:chExt cx="1243200" cy="1821838"/>
          </a:xfrm>
        </p:grpSpPr>
        <p:cxnSp>
          <p:nvCxnSpPr>
            <p:cNvPr id="167" name="Google Shape;167;p19"/>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8" name="Google Shape;168;p19"/>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9" name="Google Shape;169;p19"/>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70" name="Google Shape;170;p19"/>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19"/>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19"/>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3" name="Google Shape;173;p19"/>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4" name="Google Shape;174;p19"/>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4 columns, green numbers">
  <p:cSld name="Agenda: 4 columns, green numbers">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0"/>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8" name="Google Shape;178;p20"/>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0"/>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20"/>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1" name="Google Shape;181;p20"/>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2" name="Google Shape;182;p20"/>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p20"/>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4" name="Google Shape;184;p20"/>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5" name="Google Shape;185;p20"/>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6" name="Google Shape;186;p20"/>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7" name="Google Shape;187;p20"/>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8" name="Google Shape;188;p20"/>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ext, blue bg">
  <p:cSld name="Big text, blue bg">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centered, blue bg">
  <p:cSld name="Big text centered, blue bg">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638749" y="726378"/>
            <a:ext cx="7866600" cy="36906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dy copy, blue box left, bg image">
  <p:cSld name="Body copy, blue box left, bg image">
    <p:spTree>
      <p:nvGrpSpPr>
        <p:cNvPr id="1" name="Shape 197"/>
        <p:cNvGrpSpPr/>
        <p:nvPr/>
      </p:nvGrpSpPr>
      <p:grpSpPr>
        <a:xfrm>
          <a:off x="0" y="0"/>
          <a:ext cx="0" cy="0"/>
          <a:chOff x="0" y="0"/>
          <a:chExt cx="0" cy="0"/>
        </a:xfrm>
      </p:grpSpPr>
      <p:sp>
        <p:nvSpPr>
          <p:cNvPr id="198" name="Google Shape;198;p24"/>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24"/>
          <p:cNvSpPr txBox="1">
            <a:spLocks noGrp="1"/>
          </p:cNvSpPr>
          <p:nvPr>
            <p:ph type="body" idx="1"/>
          </p:nvPr>
        </p:nvSpPr>
        <p:spPr>
          <a:xfrm>
            <a:off x="416689"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0" name="Google Shape;200;p24"/>
          <p:cNvSpPr txBox="1">
            <a:spLocks noGrp="1"/>
          </p:cNvSpPr>
          <p:nvPr>
            <p:ph type="body" idx="3"/>
          </p:nvPr>
        </p:nvSpPr>
        <p:spPr>
          <a:xfrm>
            <a:off x="8515158"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1">
  <p:cSld name="Body copy, blue box right, bg image">
    <p:spTree>
      <p:nvGrpSpPr>
        <p:cNvPr id="1" name="Shape 201"/>
        <p:cNvGrpSpPr/>
        <p:nvPr/>
      </p:nvGrpSpPr>
      <p:grpSpPr>
        <a:xfrm>
          <a:off x="0" y="0"/>
          <a:ext cx="0" cy="0"/>
          <a:chOff x="0" y="0"/>
          <a:chExt cx="0" cy="0"/>
        </a:xfrm>
      </p:grpSpPr>
      <p:sp>
        <p:nvSpPr>
          <p:cNvPr id="202" name="Google Shape;202;p25"/>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25"/>
          <p:cNvSpPr txBox="1">
            <a:spLocks noGrp="1"/>
          </p:cNvSpPr>
          <p:nvPr>
            <p:ph type="body" idx="1"/>
          </p:nvPr>
        </p:nvSpPr>
        <p:spPr>
          <a:xfrm>
            <a:off x="5388082"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4" name="Google Shape;204;p25"/>
          <p:cNvSpPr txBox="1">
            <a:spLocks noGrp="1"/>
          </p:cNvSpPr>
          <p:nvPr>
            <p:ph type="body" idx="3"/>
          </p:nvPr>
        </p:nvSpPr>
        <p:spPr>
          <a:xfrm>
            <a:off x="316800"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blue bg">
  <p:cSld name="Quote, blue bg">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316799" y="1451750"/>
            <a:ext cx="6930300" cy="2342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07" name="Google Shape;207;p26"/>
          <p:cNvPicPr preferRelativeResize="0"/>
          <p:nvPr/>
        </p:nvPicPr>
        <p:blipFill rotWithShape="1">
          <a:blip r:embed="rId2">
            <a:alphaModFix/>
          </a:blip>
          <a:srcRect/>
          <a:stretch/>
        </p:blipFill>
        <p:spPr>
          <a:xfrm>
            <a:off x="316800" y="492915"/>
            <a:ext cx="828996" cy="725373"/>
          </a:xfrm>
          <a:prstGeom prst="rect">
            <a:avLst/>
          </a:prstGeom>
          <a:noFill/>
          <a:ln>
            <a:noFill/>
          </a:ln>
        </p:spPr>
      </p:pic>
      <p:sp>
        <p:nvSpPr>
          <p:cNvPr id="208" name="Google Shape;208;p26"/>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1, black bg">
  <p:cSld name="Thank you 1, black bg">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8"/>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15" name="Google Shape;215;p28"/>
          <p:cNvPicPr preferRelativeResize="0"/>
          <p:nvPr/>
        </p:nvPicPr>
        <p:blipFill rotWithShape="1">
          <a:blip r:embed="rId2">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2, black bg">
  <p:cSld name="Thank you 2, black bg">
    <p:spTree>
      <p:nvGrpSpPr>
        <p:cNvPr id="1" name="Shape 216"/>
        <p:cNvGrpSpPr/>
        <p:nvPr/>
      </p:nvGrpSpPr>
      <p:grpSpPr>
        <a:xfrm>
          <a:off x="0" y="0"/>
          <a:ext cx="0" cy="0"/>
          <a:chOff x="0" y="0"/>
          <a:chExt cx="0" cy="0"/>
        </a:xfrm>
      </p:grpSpPr>
      <p:pic>
        <p:nvPicPr>
          <p:cNvPr id="217" name="Google Shape;217;p29"/>
          <p:cNvPicPr preferRelativeResize="0"/>
          <p:nvPr/>
        </p:nvPicPr>
        <p:blipFill rotWithShape="1">
          <a:blip r:embed="rId2">
            <a:alphaModFix/>
          </a:blip>
          <a:srcRect l="13599" r="10888"/>
          <a:stretch/>
        </p:blipFill>
        <p:spPr>
          <a:xfrm rot="5400000">
            <a:off x="3212067" y="-659547"/>
            <a:ext cx="5143498" cy="6462595"/>
          </a:xfrm>
          <a:prstGeom prst="rect">
            <a:avLst/>
          </a:prstGeom>
          <a:noFill/>
          <a:ln>
            <a:noFill/>
          </a:ln>
        </p:spPr>
      </p:pic>
      <p:sp>
        <p:nvSpPr>
          <p:cNvPr id="218" name="Google Shape;218;p29"/>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9" name="Google Shape;219;p29"/>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20" name="Google Shape;220;p29"/>
          <p:cNvPicPr preferRelativeResize="0"/>
          <p:nvPr/>
        </p:nvPicPr>
        <p:blipFill rotWithShape="1">
          <a:blip r:embed="rId3">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3, black bg">
  <p:cSld name="Thank you 3, black bg">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33498" y="2128759"/>
            <a:ext cx="8477100" cy="8859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ck_CoverSlides_v02">
  <p:cSld name="Black_CoverSlides_v02">
    <p:spTree>
      <p:nvGrpSpPr>
        <p:cNvPr id="1" name="Shape 507"/>
        <p:cNvGrpSpPr/>
        <p:nvPr/>
      </p:nvGrpSpPr>
      <p:grpSpPr>
        <a:xfrm>
          <a:off x="0" y="0"/>
          <a:ext cx="0" cy="0"/>
          <a:chOff x="0" y="0"/>
          <a:chExt cx="0" cy="0"/>
        </a:xfrm>
      </p:grpSpPr>
      <p:sp>
        <p:nvSpPr>
          <p:cNvPr id="508" name="Google Shape;508;p65"/>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9" name="Google Shape;509;p65"/>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0" name="Google Shape;510;p65"/>
          <p:cNvSpPr txBox="1">
            <a:spLocks noGrp="1"/>
          </p:cNvSpPr>
          <p:nvPr>
            <p:ph type="body" idx="2"/>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1" name="Google Shape;511;p65"/>
          <p:cNvSpPr txBox="1">
            <a:spLocks noGrp="1"/>
          </p:cNvSpPr>
          <p:nvPr>
            <p:ph type="body" idx="3"/>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2" name="Google Shape;512;p65"/>
          <p:cNvSpPr txBox="1">
            <a:spLocks noGrp="1"/>
          </p:cNvSpPr>
          <p:nvPr>
            <p:ph type="body" idx="4"/>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3" name="Google Shape;513;p65"/>
          <p:cNvSpPr txBox="1">
            <a:spLocks noGrp="1"/>
          </p:cNvSpPr>
          <p:nvPr>
            <p:ph type="body" idx="5"/>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ck_CoverSlides_v04">
  <p:cSld name="Black_CoverSlides_v04">
    <p:spTree>
      <p:nvGrpSpPr>
        <p:cNvPr id="1" name="Shape 514"/>
        <p:cNvGrpSpPr/>
        <p:nvPr/>
      </p:nvGrpSpPr>
      <p:grpSpPr>
        <a:xfrm>
          <a:off x="0" y="0"/>
          <a:ext cx="0" cy="0"/>
          <a:chOff x="0" y="0"/>
          <a:chExt cx="0" cy="0"/>
        </a:xfrm>
      </p:grpSpPr>
      <p:sp>
        <p:nvSpPr>
          <p:cNvPr id="515" name="Google Shape;515;p66"/>
          <p:cNvSpPr txBox="1">
            <a:spLocks noGrp="1"/>
          </p:cNvSpPr>
          <p:nvPr>
            <p:ph type="title"/>
          </p:nvPr>
        </p:nvSpPr>
        <p:spPr>
          <a:xfrm>
            <a:off x="323972" y="1204956"/>
            <a:ext cx="7866600" cy="1642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6" name="Google Shape;516;p66"/>
          <p:cNvSpPr txBox="1">
            <a:spLocks noGrp="1"/>
          </p:cNvSpPr>
          <p:nvPr>
            <p:ph type="body" idx="1"/>
          </p:nvPr>
        </p:nvSpPr>
        <p:spPr>
          <a:xfrm>
            <a:off x="323972" y="2980158"/>
            <a:ext cx="7866600" cy="84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7" name="Google Shape;517;p66"/>
          <p:cNvSpPr txBox="1">
            <a:spLocks noGrp="1"/>
          </p:cNvSpPr>
          <p:nvPr>
            <p:ph type="body" idx="2"/>
          </p:nvPr>
        </p:nvSpPr>
        <p:spPr>
          <a:xfrm>
            <a:off x="323972" y="4049919"/>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8" name="Google Shape;518;p66"/>
          <p:cNvSpPr txBox="1">
            <a:spLocks noGrp="1"/>
          </p:cNvSpPr>
          <p:nvPr>
            <p:ph type="body" idx="3"/>
          </p:nvPr>
        </p:nvSpPr>
        <p:spPr>
          <a:xfrm>
            <a:off x="323972" y="4279564"/>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9" name="Google Shape;519;p66"/>
          <p:cNvSpPr txBox="1">
            <a:spLocks noGrp="1"/>
          </p:cNvSpPr>
          <p:nvPr>
            <p:ph type="body" idx="4"/>
          </p:nvPr>
        </p:nvSpPr>
        <p:spPr>
          <a:xfrm>
            <a:off x="323972" y="343273"/>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ck_CoverSlides_v05">
  <p:cSld name="Black_CoverSlides_v05">
    <p:spTree>
      <p:nvGrpSpPr>
        <p:cNvPr id="1" name="Shape 520"/>
        <p:cNvGrpSpPr/>
        <p:nvPr/>
      </p:nvGrpSpPr>
      <p:grpSpPr>
        <a:xfrm>
          <a:off x="0" y="0"/>
          <a:ext cx="0" cy="0"/>
          <a:chOff x="0" y="0"/>
          <a:chExt cx="0" cy="0"/>
        </a:xfrm>
      </p:grpSpPr>
      <p:pic>
        <p:nvPicPr>
          <p:cNvPr id="521" name="Google Shape;521;p67" descr="Ein Bild, das Zeichnung, Gerät, Computer enthält.&#10;&#10;Automatisch generierte Beschreibung"/>
          <p:cNvPicPr preferRelativeResize="0"/>
          <p:nvPr/>
        </p:nvPicPr>
        <p:blipFill rotWithShape="1">
          <a:blip r:embed="rId2">
            <a:alphaModFix/>
          </a:blip>
          <a:srcRect/>
          <a:stretch/>
        </p:blipFill>
        <p:spPr>
          <a:xfrm>
            <a:off x="5424706" y="345331"/>
            <a:ext cx="3080545" cy="5417110"/>
          </a:xfrm>
          <a:prstGeom prst="rect">
            <a:avLst/>
          </a:prstGeom>
          <a:noFill/>
          <a:ln>
            <a:noFill/>
          </a:ln>
        </p:spPr>
      </p:pic>
      <p:pic>
        <p:nvPicPr>
          <p:cNvPr id="522" name="Google Shape;522;p67" descr="Ein Bild, das Spieler, Foto, haltend, Mann enthält.&#10;&#10;Automatisch generierte Beschreibung"/>
          <p:cNvPicPr preferRelativeResize="0"/>
          <p:nvPr/>
        </p:nvPicPr>
        <p:blipFill rotWithShape="1">
          <a:blip r:embed="rId3">
            <a:alphaModFix/>
          </a:blip>
          <a:srcRect/>
          <a:stretch/>
        </p:blipFill>
        <p:spPr>
          <a:xfrm>
            <a:off x="5997837" y="899321"/>
            <a:ext cx="2345349" cy="4853174"/>
          </a:xfrm>
          <a:prstGeom prst="rect">
            <a:avLst/>
          </a:prstGeom>
          <a:noFill/>
          <a:ln>
            <a:noFill/>
          </a:ln>
        </p:spPr>
      </p:pic>
      <p:sp>
        <p:nvSpPr>
          <p:cNvPr id="523" name="Google Shape;523;p67"/>
          <p:cNvSpPr txBox="1">
            <a:spLocks noGrp="1"/>
          </p:cNvSpPr>
          <p:nvPr>
            <p:ph type="title"/>
          </p:nvPr>
        </p:nvSpPr>
        <p:spPr>
          <a:xfrm>
            <a:off x="323972" y="1187865"/>
            <a:ext cx="44874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67"/>
          <p:cNvSpPr txBox="1">
            <a:spLocks noGrp="1"/>
          </p:cNvSpPr>
          <p:nvPr>
            <p:ph type="body" idx="1"/>
          </p:nvPr>
        </p:nvSpPr>
        <p:spPr>
          <a:xfrm>
            <a:off x="323972" y="4212420"/>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5" name="Google Shape;525;p67"/>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6" name="Google Shape;526;p67"/>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27" name="Google Shape;527;p67" descr="Ein Bild, das Zeichnung enthält.&#10;&#10;Automatisch generierte Beschreibung"/>
          <p:cNvPicPr preferRelativeResize="0"/>
          <p:nvPr/>
        </p:nvPicPr>
        <p:blipFill rotWithShape="1">
          <a:blip r:embed="rId4">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ck_CoverSlides_v06">
  <p:cSld name="Black_CoverSlides_v06">
    <p:spTree>
      <p:nvGrpSpPr>
        <p:cNvPr id="1" name="Shape 528"/>
        <p:cNvGrpSpPr/>
        <p:nvPr/>
      </p:nvGrpSpPr>
      <p:grpSpPr>
        <a:xfrm>
          <a:off x="0" y="0"/>
          <a:ext cx="0" cy="0"/>
          <a:chOff x="0" y="0"/>
          <a:chExt cx="0" cy="0"/>
        </a:xfrm>
      </p:grpSpPr>
      <p:sp>
        <p:nvSpPr>
          <p:cNvPr id="529" name="Google Shape;529;p68"/>
          <p:cNvSpPr/>
          <p:nvPr/>
        </p:nvSpPr>
        <p:spPr>
          <a:xfrm>
            <a:off x="5054421" y="607825"/>
            <a:ext cx="1497000" cy="149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30" name="Google Shape;530;p68" descr="Ein Bild, das computer, Computer, erleuchtet, Licht enthält.&#10;&#10;Automatisch generierte Beschreibung"/>
          <p:cNvPicPr preferRelativeResize="0"/>
          <p:nvPr/>
        </p:nvPicPr>
        <p:blipFill rotWithShape="1">
          <a:blip r:embed="rId2">
            <a:alphaModFix/>
          </a:blip>
          <a:srcRect l="30230" b="6959"/>
          <a:stretch/>
        </p:blipFill>
        <p:spPr>
          <a:xfrm flipH="1">
            <a:off x="4501053" y="695463"/>
            <a:ext cx="5270453" cy="3953567"/>
          </a:xfrm>
          <a:prstGeom prst="rect">
            <a:avLst/>
          </a:prstGeom>
          <a:noFill/>
          <a:ln>
            <a:noFill/>
          </a:ln>
        </p:spPr>
      </p:pic>
      <p:pic>
        <p:nvPicPr>
          <p:cNvPr id="531" name="Google Shape;531;p68"/>
          <p:cNvPicPr preferRelativeResize="0"/>
          <p:nvPr/>
        </p:nvPicPr>
        <p:blipFill rotWithShape="1">
          <a:blip r:embed="rId3">
            <a:alphaModFix/>
          </a:blip>
          <a:srcRect/>
          <a:stretch/>
        </p:blipFill>
        <p:spPr>
          <a:xfrm>
            <a:off x="5981302" y="695463"/>
            <a:ext cx="2332404" cy="1792496"/>
          </a:xfrm>
          <a:prstGeom prst="rect">
            <a:avLst/>
          </a:prstGeom>
          <a:noFill/>
          <a:ln>
            <a:noFill/>
          </a:ln>
        </p:spPr>
      </p:pic>
      <p:pic>
        <p:nvPicPr>
          <p:cNvPr id="532" name="Google Shape;532;p68"/>
          <p:cNvPicPr preferRelativeResize="0"/>
          <p:nvPr/>
        </p:nvPicPr>
        <p:blipFill rotWithShape="1">
          <a:blip r:embed="rId4">
            <a:alphaModFix/>
          </a:blip>
          <a:srcRect/>
          <a:stretch/>
        </p:blipFill>
        <p:spPr>
          <a:xfrm>
            <a:off x="4901453" y="2017151"/>
            <a:ext cx="3750909" cy="2199818"/>
          </a:xfrm>
          <a:prstGeom prst="rect">
            <a:avLst/>
          </a:prstGeom>
          <a:noFill/>
          <a:ln>
            <a:noFill/>
          </a:ln>
        </p:spPr>
      </p:pic>
      <p:pic>
        <p:nvPicPr>
          <p:cNvPr id="533" name="Google Shape;533;p68" descr="Ein Bild, das Straße, Auto, klein, sitzend enthält.&#10;&#10;Automatisch generierte Beschreibung"/>
          <p:cNvPicPr preferRelativeResize="0"/>
          <p:nvPr/>
        </p:nvPicPr>
        <p:blipFill rotWithShape="1">
          <a:blip r:embed="rId5">
            <a:alphaModFix/>
          </a:blip>
          <a:srcRect/>
          <a:stretch/>
        </p:blipFill>
        <p:spPr>
          <a:xfrm>
            <a:off x="4461747" y="2466999"/>
            <a:ext cx="3854904" cy="1310667"/>
          </a:xfrm>
          <a:prstGeom prst="rect">
            <a:avLst/>
          </a:prstGeom>
          <a:noFill/>
          <a:ln>
            <a:noFill/>
          </a:ln>
        </p:spPr>
      </p:pic>
      <p:sp>
        <p:nvSpPr>
          <p:cNvPr id="534" name="Google Shape;534;p68"/>
          <p:cNvSpPr txBox="1">
            <a:spLocks noGrp="1"/>
          </p:cNvSpPr>
          <p:nvPr>
            <p:ph type="title"/>
          </p:nvPr>
        </p:nvSpPr>
        <p:spPr>
          <a:xfrm>
            <a:off x="323972" y="1187865"/>
            <a:ext cx="40002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5" name="Google Shape;535;p68"/>
          <p:cNvSpPr txBox="1">
            <a:spLocks noGrp="1"/>
          </p:cNvSpPr>
          <p:nvPr>
            <p:ph type="body" idx="1"/>
          </p:nvPr>
        </p:nvSpPr>
        <p:spPr>
          <a:xfrm>
            <a:off x="323972" y="4212420"/>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6" name="Google Shape;536;p68"/>
          <p:cNvSpPr txBox="1">
            <a:spLocks noGrp="1"/>
          </p:cNvSpPr>
          <p:nvPr>
            <p:ph type="body" idx="2"/>
          </p:nvPr>
        </p:nvSpPr>
        <p:spPr>
          <a:xfrm>
            <a:off x="323972" y="4422111"/>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7" name="Google Shape;537;p68"/>
          <p:cNvSpPr txBox="1">
            <a:spLocks noGrp="1"/>
          </p:cNvSpPr>
          <p:nvPr>
            <p:ph type="body" idx="3"/>
          </p:nvPr>
        </p:nvSpPr>
        <p:spPr>
          <a:xfrm>
            <a:off x="323973" y="2870278"/>
            <a:ext cx="40002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38" name="Google Shape;538;p68" descr="Ein Bild, das Zeichnung enthält.&#10;&#10;Automatisch generierte Beschreibung"/>
          <p:cNvPicPr preferRelativeResize="0"/>
          <p:nvPr/>
        </p:nvPicPr>
        <p:blipFill rotWithShape="1">
          <a:blip r:embed="rId6">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ck_CoverSlides_v07">
  <p:cSld name="Black_CoverSlides_v07">
    <p:spTree>
      <p:nvGrpSpPr>
        <p:cNvPr id="1" name="Shape 539"/>
        <p:cNvGrpSpPr/>
        <p:nvPr/>
      </p:nvGrpSpPr>
      <p:grpSpPr>
        <a:xfrm>
          <a:off x="0" y="0"/>
          <a:ext cx="0" cy="0"/>
          <a:chOff x="0" y="0"/>
          <a:chExt cx="0" cy="0"/>
        </a:xfrm>
      </p:grpSpPr>
      <p:pic>
        <p:nvPicPr>
          <p:cNvPr id="540" name="Google Shape;540;p69" descr="Ein Bild, das fliegend, groß, Ebene, Luft enthält.&#10;&#10;Automatisch generierte Beschreibung"/>
          <p:cNvPicPr preferRelativeResize="0"/>
          <p:nvPr/>
        </p:nvPicPr>
        <p:blipFill rotWithShape="1">
          <a:blip r:embed="rId2">
            <a:alphaModFix/>
          </a:blip>
          <a:srcRect r="19935"/>
          <a:stretch/>
        </p:blipFill>
        <p:spPr>
          <a:xfrm>
            <a:off x="5393092" y="3024989"/>
            <a:ext cx="3750908" cy="2137968"/>
          </a:xfrm>
          <a:prstGeom prst="rect">
            <a:avLst/>
          </a:prstGeom>
          <a:noFill/>
          <a:ln>
            <a:noFill/>
          </a:ln>
        </p:spPr>
      </p:pic>
      <p:pic>
        <p:nvPicPr>
          <p:cNvPr id="541" name="Google Shape;541;p69" descr="Ein Bild, das Raum, Uhr enthält.&#10;&#10;Automatisch generierte Beschreibung"/>
          <p:cNvPicPr preferRelativeResize="0"/>
          <p:nvPr/>
        </p:nvPicPr>
        <p:blipFill rotWithShape="1">
          <a:blip r:embed="rId3">
            <a:alphaModFix/>
          </a:blip>
          <a:srcRect/>
          <a:stretch/>
        </p:blipFill>
        <p:spPr>
          <a:xfrm>
            <a:off x="5287920" y="256523"/>
            <a:ext cx="3750909" cy="3267321"/>
          </a:xfrm>
          <a:prstGeom prst="rect">
            <a:avLst/>
          </a:prstGeom>
          <a:noFill/>
          <a:ln>
            <a:noFill/>
          </a:ln>
        </p:spPr>
      </p:pic>
      <p:pic>
        <p:nvPicPr>
          <p:cNvPr id="542" name="Google Shape;542;p69" descr="Ein Bild, das Objekt, Schreibmaschine, Monitor, sitzend enthält.&#10;&#10;Automatisch generierte Beschreibung"/>
          <p:cNvPicPr preferRelativeResize="0"/>
          <p:nvPr/>
        </p:nvPicPr>
        <p:blipFill rotWithShape="1">
          <a:blip r:embed="rId4">
            <a:alphaModFix/>
          </a:blip>
          <a:srcRect/>
          <a:stretch/>
        </p:blipFill>
        <p:spPr>
          <a:xfrm>
            <a:off x="5471118" y="1380300"/>
            <a:ext cx="2413530" cy="3166551"/>
          </a:xfrm>
          <a:prstGeom prst="rect">
            <a:avLst/>
          </a:prstGeom>
          <a:noFill/>
          <a:ln>
            <a:noFill/>
          </a:ln>
        </p:spPr>
      </p:pic>
      <p:sp>
        <p:nvSpPr>
          <p:cNvPr id="543" name="Google Shape;543;p69"/>
          <p:cNvSpPr txBox="1">
            <a:spLocks noGrp="1"/>
          </p:cNvSpPr>
          <p:nvPr>
            <p:ph type="title"/>
          </p:nvPr>
        </p:nvSpPr>
        <p:spPr>
          <a:xfrm>
            <a:off x="323972" y="1187865"/>
            <a:ext cx="44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4" name="Google Shape;544;p69"/>
          <p:cNvSpPr txBox="1">
            <a:spLocks noGrp="1"/>
          </p:cNvSpPr>
          <p:nvPr>
            <p:ph type="body" idx="1"/>
          </p:nvPr>
        </p:nvSpPr>
        <p:spPr>
          <a:xfrm>
            <a:off x="323972" y="4212420"/>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5" name="Google Shape;545;p69"/>
          <p:cNvSpPr txBox="1">
            <a:spLocks noGrp="1"/>
          </p:cNvSpPr>
          <p:nvPr>
            <p:ph type="body" idx="2"/>
          </p:nvPr>
        </p:nvSpPr>
        <p:spPr>
          <a:xfrm>
            <a:off x="323972" y="4450611"/>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6" name="Google Shape;546;p69"/>
          <p:cNvSpPr txBox="1">
            <a:spLocks noGrp="1"/>
          </p:cNvSpPr>
          <p:nvPr>
            <p:ph type="body" idx="3"/>
          </p:nvPr>
        </p:nvSpPr>
        <p:spPr>
          <a:xfrm>
            <a:off x="323973" y="2898778"/>
            <a:ext cx="44787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47" name="Google Shape;547;p69" descr="Ein Bild, das Zeichnung enthält.&#10;&#10;Automatisch generierte Beschreibung"/>
          <p:cNvPicPr preferRelativeResize="0"/>
          <p:nvPr/>
        </p:nvPicPr>
        <p:blipFill rotWithShape="1">
          <a:blip r:embed="rId5">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ck_CoverSlides_v08">
  <p:cSld name="Black_CoverSlides_v08">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323971" y="1187865"/>
            <a:ext cx="71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70"/>
          <p:cNvSpPr txBox="1">
            <a:spLocks noGrp="1"/>
          </p:cNvSpPr>
          <p:nvPr>
            <p:ph type="body" idx="1"/>
          </p:nvPr>
        </p:nvSpPr>
        <p:spPr>
          <a:xfrm>
            <a:off x="323972" y="4212420"/>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1" name="Google Shape;551;p70"/>
          <p:cNvSpPr txBox="1">
            <a:spLocks noGrp="1"/>
          </p:cNvSpPr>
          <p:nvPr>
            <p:ph type="body" idx="2"/>
          </p:nvPr>
        </p:nvSpPr>
        <p:spPr>
          <a:xfrm>
            <a:off x="323972" y="4450611"/>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2" name="Google Shape;552;p70"/>
          <p:cNvSpPr txBox="1">
            <a:spLocks noGrp="1"/>
          </p:cNvSpPr>
          <p:nvPr>
            <p:ph type="body" idx="3"/>
          </p:nvPr>
        </p:nvSpPr>
        <p:spPr>
          <a:xfrm>
            <a:off x="323972" y="2898778"/>
            <a:ext cx="72021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53" name="Google Shape;553;p70"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ck_CoverSlides_v09">
  <p:cSld name="Black_CoverSlides_v09">
    <p:spTree>
      <p:nvGrpSpPr>
        <p:cNvPr id="1" name="Shape 554"/>
        <p:cNvGrpSpPr/>
        <p:nvPr/>
      </p:nvGrpSpPr>
      <p:grpSpPr>
        <a:xfrm>
          <a:off x="0" y="0"/>
          <a:ext cx="0" cy="0"/>
          <a:chOff x="0" y="0"/>
          <a:chExt cx="0" cy="0"/>
        </a:xfrm>
      </p:grpSpPr>
      <p:pic>
        <p:nvPicPr>
          <p:cNvPr id="555" name="Google Shape;555;p71" descr="Ein Bild, das Gitarre, Computer enthält.&#10;&#10;Automatisch generierte Beschreibung"/>
          <p:cNvPicPr preferRelativeResize="0"/>
          <p:nvPr/>
        </p:nvPicPr>
        <p:blipFill rotWithShape="1">
          <a:blip r:embed="rId2">
            <a:alphaModFix/>
          </a:blip>
          <a:srcRect/>
          <a:stretch/>
        </p:blipFill>
        <p:spPr>
          <a:xfrm>
            <a:off x="5193297" y="0"/>
            <a:ext cx="3507206" cy="5143500"/>
          </a:xfrm>
          <a:prstGeom prst="rect">
            <a:avLst/>
          </a:prstGeom>
          <a:noFill/>
          <a:ln>
            <a:noFill/>
          </a:ln>
        </p:spPr>
      </p:pic>
      <p:sp>
        <p:nvSpPr>
          <p:cNvPr id="556" name="Google Shape;556;p71"/>
          <p:cNvSpPr txBox="1">
            <a:spLocks noGrp="1"/>
          </p:cNvSpPr>
          <p:nvPr>
            <p:ph type="title"/>
          </p:nvPr>
        </p:nvSpPr>
        <p:spPr>
          <a:xfrm>
            <a:off x="323971" y="1187865"/>
            <a:ext cx="4410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7" name="Google Shape;557;p71"/>
          <p:cNvSpPr txBox="1">
            <a:spLocks noGrp="1"/>
          </p:cNvSpPr>
          <p:nvPr>
            <p:ph type="body" idx="1"/>
          </p:nvPr>
        </p:nvSpPr>
        <p:spPr>
          <a:xfrm>
            <a:off x="323972" y="4212420"/>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8" name="Google Shape;558;p71"/>
          <p:cNvSpPr txBox="1">
            <a:spLocks noGrp="1"/>
          </p:cNvSpPr>
          <p:nvPr>
            <p:ph type="body" idx="2"/>
          </p:nvPr>
        </p:nvSpPr>
        <p:spPr>
          <a:xfrm>
            <a:off x="323972" y="4450611"/>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9" name="Google Shape;559;p71"/>
          <p:cNvSpPr txBox="1">
            <a:spLocks noGrp="1"/>
          </p:cNvSpPr>
          <p:nvPr>
            <p:ph type="body" idx="3"/>
          </p:nvPr>
        </p:nvSpPr>
        <p:spPr>
          <a:xfrm>
            <a:off x="323972" y="2898778"/>
            <a:ext cx="4410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0" name="Google Shape;560;p71" descr="Ein Bild, das Zeichnung enthält.&#10;&#10;Automatisch generierte Beschreibung"/>
          <p:cNvPicPr preferRelativeResize="0"/>
          <p:nvPr/>
        </p:nvPicPr>
        <p:blipFill rotWithShape="1">
          <a:blip r:embed="rId3">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ck_CoverSlides_v10">
  <p:cSld name="Black_CoverSlides_v10">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23971" y="1187865"/>
            <a:ext cx="4581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72"/>
          <p:cNvSpPr txBox="1">
            <a:spLocks noGrp="1"/>
          </p:cNvSpPr>
          <p:nvPr>
            <p:ph type="body" idx="1"/>
          </p:nvPr>
        </p:nvSpPr>
        <p:spPr>
          <a:xfrm>
            <a:off x="323972" y="4212420"/>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4" name="Google Shape;564;p72"/>
          <p:cNvSpPr txBox="1">
            <a:spLocks noGrp="1"/>
          </p:cNvSpPr>
          <p:nvPr>
            <p:ph type="body" idx="2"/>
          </p:nvPr>
        </p:nvSpPr>
        <p:spPr>
          <a:xfrm>
            <a:off x="323972" y="4450611"/>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5" name="Google Shape;565;p72"/>
          <p:cNvSpPr txBox="1">
            <a:spLocks noGrp="1"/>
          </p:cNvSpPr>
          <p:nvPr>
            <p:ph type="body" idx="3"/>
          </p:nvPr>
        </p:nvSpPr>
        <p:spPr>
          <a:xfrm>
            <a:off x="323972" y="2898778"/>
            <a:ext cx="4581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6" name="Google Shape;566;p72"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grpSp>
        <p:nvGrpSpPr>
          <p:cNvPr id="567" name="Google Shape;567;p72"/>
          <p:cNvGrpSpPr/>
          <p:nvPr/>
        </p:nvGrpSpPr>
        <p:grpSpPr>
          <a:xfrm>
            <a:off x="5312823" y="0"/>
            <a:ext cx="3591951" cy="5143500"/>
            <a:chOff x="5312823" y="0"/>
            <a:chExt cx="3591951" cy="5143500"/>
          </a:xfrm>
        </p:grpSpPr>
        <p:pic>
          <p:nvPicPr>
            <p:cNvPr id="568" name="Google Shape;568;p72" descr="Ein Bild, das Licht enthält.&#10;&#10;Automatisch generierte Beschreibung"/>
            <p:cNvPicPr preferRelativeResize="0"/>
            <p:nvPr/>
          </p:nvPicPr>
          <p:blipFill rotWithShape="1">
            <a:blip r:embed="rId3">
              <a:alphaModFix/>
            </a:blip>
            <a:srcRect/>
            <a:stretch/>
          </p:blipFill>
          <p:spPr>
            <a:xfrm>
              <a:off x="5312823" y="0"/>
              <a:ext cx="3507206" cy="5143500"/>
            </a:xfrm>
            <a:prstGeom prst="rect">
              <a:avLst/>
            </a:prstGeom>
            <a:noFill/>
            <a:ln>
              <a:noFill/>
            </a:ln>
          </p:spPr>
        </p:pic>
        <p:sp>
          <p:nvSpPr>
            <p:cNvPr id="569" name="Google Shape;569;p72"/>
            <p:cNvSpPr/>
            <p:nvPr/>
          </p:nvSpPr>
          <p:spPr>
            <a:xfrm>
              <a:off x="8485974" y="196553"/>
              <a:ext cx="418800" cy="519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_CoverSlides_v03">
  <p:cSld name="Black_CoverSlides_v03">
    <p:spTree>
      <p:nvGrpSpPr>
        <p:cNvPr id="1" name="Shape 570"/>
        <p:cNvGrpSpPr/>
        <p:nvPr/>
      </p:nvGrpSpPr>
      <p:grpSpPr>
        <a:xfrm>
          <a:off x="0" y="0"/>
          <a:ext cx="0" cy="0"/>
          <a:chOff x="0" y="0"/>
          <a:chExt cx="0" cy="0"/>
        </a:xfrm>
      </p:grpSpPr>
      <p:sp>
        <p:nvSpPr>
          <p:cNvPr id="571" name="Google Shape;571;p73"/>
          <p:cNvSpPr>
            <a:spLocks noGrp="1"/>
          </p:cNvSpPr>
          <p:nvPr>
            <p:ph type="pic" idx="2"/>
          </p:nvPr>
        </p:nvSpPr>
        <p:spPr>
          <a:xfrm>
            <a:off x="0" y="-3338"/>
            <a:ext cx="9144000" cy="51468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2" name="Google Shape;572;p73"/>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3" name="Google Shape;573;p73"/>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73"/>
          <p:cNvSpPr txBox="1">
            <a:spLocks noGrp="1"/>
          </p:cNvSpPr>
          <p:nvPr>
            <p:ph type="body" idx="3"/>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5" name="Google Shape;575;p73"/>
          <p:cNvSpPr txBox="1">
            <a:spLocks noGrp="1"/>
          </p:cNvSpPr>
          <p:nvPr>
            <p:ph type="body" idx="4"/>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6" name="Google Shape;576;p73"/>
          <p:cNvSpPr txBox="1">
            <a:spLocks noGrp="1"/>
          </p:cNvSpPr>
          <p:nvPr>
            <p:ph type="body" idx="5"/>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7" name="Google Shape;577;p73"/>
          <p:cNvSpPr txBox="1">
            <a:spLocks noGrp="1"/>
          </p:cNvSpPr>
          <p:nvPr>
            <p:ph type="body" idx="6"/>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Black_CoverSlides_Logo">
  <p:cSld name="10_Black_CoverSlides_Logo">
    <p:spTree>
      <p:nvGrpSpPr>
        <p:cNvPr id="1" name="Shape 578"/>
        <p:cNvGrpSpPr/>
        <p:nvPr/>
      </p:nvGrpSpPr>
      <p:grpSpPr>
        <a:xfrm>
          <a:off x="0" y="0"/>
          <a:ext cx="0" cy="0"/>
          <a:chOff x="0" y="0"/>
          <a:chExt cx="0" cy="0"/>
        </a:xfrm>
      </p:grpSpPr>
      <p:sp>
        <p:nvSpPr>
          <p:cNvPr id="579" name="Google Shape;579;p74"/>
          <p:cNvSpPr/>
          <p:nvPr/>
        </p:nvSpPr>
        <p:spPr>
          <a:xfrm>
            <a:off x="8456908" y="201478"/>
            <a:ext cx="465000" cy="490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80" name="Google Shape;580;p74"/>
          <p:cNvPicPr preferRelativeResize="0"/>
          <p:nvPr/>
        </p:nvPicPr>
        <p:blipFill rotWithShape="1">
          <a:blip r:embed="rId2">
            <a:alphaModFix/>
          </a:blip>
          <a:srcRect/>
          <a:stretch/>
        </p:blipFill>
        <p:spPr>
          <a:xfrm>
            <a:off x="3840035" y="2258187"/>
            <a:ext cx="1463931" cy="62712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dy copy, image circle">
  <p:cSld name="Body copy, image circle">
    <p:spTree>
      <p:nvGrpSpPr>
        <p:cNvPr id="1" name="Shape 585"/>
        <p:cNvGrpSpPr/>
        <p:nvPr/>
      </p:nvGrpSpPr>
      <p:grpSpPr>
        <a:xfrm>
          <a:off x="0" y="0"/>
          <a:ext cx="0" cy="0"/>
          <a:chOff x="0" y="0"/>
          <a:chExt cx="0" cy="0"/>
        </a:xfrm>
      </p:grpSpPr>
      <p:sp>
        <p:nvSpPr>
          <p:cNvPr id="586" name="Google Shape;586;p76"/>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7" name="Google Shape;587;p76"/>
          <p:cNvSpPr>
            <a:spLocks noGrp="1"/>
          </p:cNvSpPr>
          <p:nvPr>
            <p:ph type="pic" idx="2"/>
          </p:nvPr>
        </p:nvSpPr>
        <p:spPr>
          <a:xfrm>
            <a:off x="4773190" y="714870"/>
            <a:ext cx="3713700" cy="3713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4 columns, icons, subhead, centered body copy">
  <p:cSld name="Title, 4 columns, icons, subhead, centered body copy">
    <p:spTree>
      <p:nvGrpSpPr>
        <p:cNvPr id="1" name="Shape 588"/>
        <p:cNvGrpSpPr/>
        <p:nvPr/>
      </p:nvGrpSpPr>
      <p:grpSpPr>
        <a:xfrm>
          <a:off x="0" y="0"/>
          <a:ext cx="0" cy="0"/>
          <a:chOff x="0" y="0"/>
          <a:chExt cx="0" cy="0"/>
        </a:xfrm>
      </p:grpSpPr>
      <p:sp>
        <p:nvSpPr>
          <p:cNvPr id="589" name="Google Shape;589;p7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0" name="Google Shape;590;p77"/>
          <p:cNvSpPr txBox="1">
            <a:spLocks noGrp="1"/>
          </p:cNvSpPr>
          <p:nvPr>
            <p:ph type="body" idx="1"/>
          </p:nvPr>
        </p:nvSpPr>
        <p:spPr>
          <a:xfrm>
            <a:off x="31679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1" name="Google Shape;591;p77"/>
          <p:cNvSpPr txBox="1">
            <a:spLocks noGrp="1"/>
          </p:cNvSpPr>
          <p:nvPr>
            <p:ph type="body" idx="2"/>
          </p:nvPr>
        </p:nvSpPr>
        <p:spPr>
          <a:xfrm>
            <a:off x="2545224"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2" name="Google Shape;592;p77"/>
          <p:cNvSpPr txBox="1">
            <a:spLocks noGrp="1"/>
          </p:cNvSpPr>
          <p:nvPr>
            <p:ph type="body" idx="3"/>
          </p:nvPr>
        </p:nvSpPr>
        <p:spPr>
          <a:xfrm>
            <a:off x="31679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3" name="Google Shape;593;p77"/>
          <p:cNvSpPr txBox="1">
            <a:spLocks noGrp="1"/>
          </p:cNvSpPr>
          <p:nvPr>
            <p:ph type="body" idx="4"/>
          </p:nvPr>
        </p:nvSpPr>
        <p:spPr>
          <a:xfrm>
            <a:off x="2545224"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4" name="Google Shape;594;p77"/>
          <p:cNvSpPr>
            <a:spLocks noGrp="1"/>
          </p:cNvSpPr>
          <p:nvPr>
            <p:ph type="pic" idx="5"/>
          </p:nvPr>
        </p:nvSpPr>
        <p:spPr>
          <a:xfrm>
            <a:off x="558537"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5" name="Google Shape;595;p77"/>
          <p:cNvSpPr>
            <a:spLocks noGrp="1"/>
          </p:cNvSpPr>
          <p:nvPr>
            <p:ph type="pic" idx="6"/>
          </p:nvPr>
        </p:nvSpPr>
        <p:spPr>
          <a:xfrm>
            <a:off x="2788593"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6" name="Google Shape;596;p77"/>
          <p:cNvSpPr>
            <a:spLocks noGrp="1"/>
          </p:cNvSpPr>
          <p:nvPr>
            <p:ph type="pic" idx="7"/>
          </p:nvPr>
        </p:nvSpPr>
        <p:spPr>
          <a:xfrm>
            <a:off x="5018649"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7" name="Google Shape;597;p77"/>
          <p:cNvSpPr>
            <a:spLocks noGrp="1"/>
          </p:cNvSpPr>
          <p:nvPr>
            <p:ph type="pic" idx="8"/>
          </p:nvPr>
        </p:nvSpPr>
        <p:spPr>
          <a:xfrm>
            <a:off x="7248704"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8" name="Google Shape;598;p77"/>
          <p:cNvSpPr txBox="1">
            <a:spLocks noGrp="1"/>
          </p:cNvSpPr>
          <p:nvPr>
            <p:ph type="body" idx="9"/>
          </p:nvPr>
        </p:nvSpPr>
        <p:spPr>
          <a:xfrm>
            <a:off x="477364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9" name="Google Shape;599;p77"/>
          <p:cNvSpPr txBox="1">
            <a:spLocks noGrp="1"/>
          </p:cNvSpPr>
          <p:nvPr>
            <p:ph type="body" idx="13"/>
          </p:nvPr>
        </p:nvSpPr>
        <p:spPr>
          <a:xfrm>
            <a:off x="477364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00" name="Google Shape;600;p77"/>
          <p:cNvSpPr txBox="1">
            <a:spLocks noGrp="1"/>
          </p:cNvSpPr>
          <p:nvPr>
            <p:ph type="body" idx="14"/>
          </p:nvPr>
        </p:nvSpPr>
        <p:spPr>
          <a:xfrm>
            <a:off x="7002075"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01" name="Google Shape;601;p77"/>
          <p:cNvSpPr txBox="1">
            <a:spLocks noGrp="1"/>
          </p:cNvSpPr>
          <p:nvPr>
            <p:ph type="body" idx="15"/>
          </p:nvPr>
        </p:nvSpPr>
        <p:spPr>
          <a:xfrm>
            <a:off x="7002075"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copy" type="obj">
  <p:cSld name="OBJECT">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78"/>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a:lvl1pPr>
            <a:lvl2pPr marL="914400" lvl="1" indent="-342900" algn="l" rtl="0">
              <a:lnSpc>
                <a:spcPct val="150000"/>
              </a:lnSpc>
              <a:spcBef>
                <a:spcPts val="16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s">
  <p:cSld name="Title + bullets">
    <p:spTree>
      <p:nvGrpSpPr>
        <p:cNvPr id="1" name="Shape 605"/>
        <p:cNvGrpSpPr/>
        <p:nvPr/>
      </p:nvGrpSpPr>
      <p:grpSpPr>
        <a:xfrm>
          <a:off x="0" y="0"/>
          <a:ext cx="0" cy="0"/>
          <a:chOff x="0" y="0"/>
          <a:chExt cx="0" cy="0"/>
        </a:xfrm>
      </p:grpSpPr>
      <p:sp>
        <p:nvSpPr>
          <p:cNvPr id="606" name="Google Shape;606;p7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7" name="Google Shape;607;p79"/>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000"/>
              </a:spcBef>
              <a:spcAft>
                <a:spcPts val="0"/>
              </a:spcAft>
              <a:buSzPts val="2000"/>
              <a:buChar char="•"/>
              <a:defRPr/>
            </a:lvl1pPr>
            <a:lvl2pPr marL="914400" lvl="1" indent="-342900" algn="l" rtl="0">
              <a:lnSpc>
                <a:spcPct val="100000"/>
              </a:lnSpc>
              <a:spcBef>
                <a:spcPts val="500"/>
              </a:spcBef>
              <a:spcAft>
                <a:spcPts val="0"/>
              </a:spcAft>
              <a:buSzPts val="1800"/>
              <a:buChar char="•"/>
              <a:defRPr/>
            </a:lvl2pPr>
            <a:lvl3pPr marL="1371600" lvl="2" indent="-330200" algn="l" rtl="0">
              <a:lnSpc>
                <a:spcPct val="100000"/>
              </a:lnSpc>
              <a:spcBef>
                <a:spcPts val="500"/>
              </a:spcBef>
              <a:spcAft>
                <a:spcPts val="0"/>
              </a:spcAft>
              <a:buSzPts val="1600"/>
              <a:buChar char="•"/>
              <a:defRPr/>
            </a:lvl3pPr>
            <a:lvl4pPr marL="1828800" lvl="3" indent="-317500" algn="l" rtl="0">
              <a:lnSpc>
                <a:spcPct val="100000"/>
              </a:lnSpc>
              <a:spcBef>
                <a:spcPts val="500"/>
              </a:spcBef>
              <a:spcAft>
                <a:spcPts val="0"/>
              </a:spcAft>
              <a:buSzPts val="1400"/>
              <a:buChar char="•"/>
              <a:defRPr/>
            </a:lvl4pPr>
            <a:lvl5pPr marL="2286000" lvl="4" indent="-304800" algn="l" rtl="0">
              <a:lnSpc>
                <a:spcPct val="100000"/>
              </a:lnSpc>
              <a:spcBef>
                <a:spcPts val="500"/>
              </a:spcBef>
              <a:spcAft>
                <a:spcPts val="0"/>
              </a:spcAft>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8"/>
        <p:cNvGrpSpPr/>
        <p:nvPr/>
      </p:nvGrpSpPr>
      <p:grpSpPr>
        <a:xfrm>
          <a:off x="0" y="0"/>
          <a:ext cx="0" cy="0"/>
          <a:chOff x="0" y="0"/>
          <a:chExt cx="0" cy="0"/>
        </a:xfrm>
      </p:grpSpPr>
      <p:sp>
        <p:nvSpPr>
          <p:cNvPr id="609" name="Google Shape;609;p80"/>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2 coloumns, bullets">
  <p:cSld name="Title, 2 coloumns, bullets">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81"/>
          <p:cNvSpPr txBox="1">
            <a:spLocks noGrp="1"/>
          </p:cNvSpPr>
          <p:nvPr>
            <p:ph type="body" idx="1"/>
          </p:nvPr>
        </p:nvSpPr>
        <p:spPr>
          <a:xfrm>
            <a:off x="315951" y="1389521"/>
            <a:ext cx="41004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13" name="Google Shape;613;p81"/>
          <p:cNvSpPr txBox="1">
            <a:spLocks noGrp="1"/>
          </p:cNvSpPr>
          <p:nvPr>
            <p:ph type="body" idx="2"/>
          </p:nvPr>
        </p:nvSpPr>
        <p:spPr>
          <a:xfrm>
            <a:off x="4728119" y="1389521"/>
            <a:ext cx="40998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3 coloumns, subhead, bullets">
  <p:cSld name="Title, 3 coloumns, subhead, bullets">
    <p:spTree>
      <p:nvGrpSpPr>
        <p:cNvPr id="1" name="Shape 620"/>
        <p:cNvGrpSpPr/>
        <p:nvPr/>
      </p:nvGrpSpPr>
      <p:grpSpPr>
        <a:xfrm>
          <a:off x="0" y="0"/>
          <a:ext cx="0" cy="0"/>
          <a:chOff x="0" y="0"/>
          <a:chExt cx="0" cy="0"/>
        </a:xfrm>
      </p:grpSpPr>
      <p:sp>
        <p:nvSpPr>
          <p:cNvPr id="621" name="Google Shape;621;p8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83"/>
          <p:cNvSpPr txBox="1">
            <a:spLocks noGrp="1"/>
          </p:cNvSpPr>
          <p:nvPr>
            <p:ph type="body" idx="1"/>
          </p:nvPr>
        </p:nvSpPr>
        <p:spPr>
          <a:xfrm>
            <a:off x="3281309"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3" name="Google Shape;623;p83"/>
          <p:cNvSpPr txBox="1">
            <a:spLocks noGrp="1"/>
          </p:cNvSpPr>
          <p:nvPr>
            <p:ph type="body" idx="2"/>
          </p:nvPr>
        </p:nvSpPr>
        <p:spPr>
          <a:xfrm>
            <a:off x="6257518"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4" name="Google Shape;624;p83"/>
          <p:cNvSpPr txBox="1">
            <a:spLocks noGrp="1"/>
          </p:cNvSpPr>
          <p:nvPr>
            <p:ph type="body" idx="3"/>
          </p:nvPr>
        </p:nvSpPr>
        <p:spPr>
          <a:xfrm>
            <a:off x="322650"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5" name="Google Shape;625;p83"/>
          <p:cNvSpPr txBox="1">
            <a:spLocks noGrp="1"/>
          </p:cNvSpPr>
          <p:nvPr>
            <p:ph type="body" idx="4"/>
          </p:nvPr>
        </p:nvSpPr>
        <p:spPr>
          <a:xfrm>
            <a:off x="3281309"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6" name="Google Shape;626;p83"/>
          <p:cNvSpPr txBox="1">
            <a:spLocks noGrp="1"/>
          </p:cNvSpPr>
          <p:nvPr>
            <p:ph type="body" idx="5"/>
          </p:nvPr>
        </p:nvSpPr>
        <p:spPr>
          <a:xfrm>
            <a:off x="6251668"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7" name="Google Shape;627;p83"/>
          <p:cNvSpPr txBox="1">
            <a:spLocks noGrp="1"/>
          </p:cNvSpPr>
          <p:nvPr>
            <p:ph type="body" idx="6"/>
          </p:nvPr>
        </p:nvSpPr>
        <p:spPr>
          <a:xfrm>
            <a:off x="316800" y="1389522"/>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3 coloumns, icon, subhead, bullets">
  <p:cSld name="Title, 3 coloumns, icon, subhead, bullets">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84"/>
          <p:cNvSpPr txBox="1">
            <a:spLocks noGrp="1"/>
          </p:cNvSpPr>
          <p:nvPr>
            <p:ph type="body" idx="1"/>
          </p:nvPr>
        </p:nvSpPr>
        <p:spPr>
          <a:xfrm>
            <a:off x="3281309"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1" name="Google Shape;631;p84"/>
          <p:cNvSpPr txBox="1">
            <a:spLocks noGrp="1"/>
          </p:cNvSpPr>
          <p:nvPr>
            <p:ph type="body" idx="2"/>
          </p:nvPr>
        </p:nvSpPr>
        <p:spPr>
          <a:xfrm>
            <a:off x="6257518"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2" name="Google Shape;632;p84"/>
          <p:cNvSpPr txBox="1">
            <a:spLocks noGrp="1"/>
          </p:cNvSpPr>
          <p:nvPr>
            <p:ph type="body" idx="3"/>
          </p:nvPr>
        </p:nvSpPr>
        <p:spPr>
          <a:xfrm>
            <a:off x="322650"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3" name="Google Shape;633;p84"/>
          <p:cNvSpPr txBox="1">
            <a:spLocks noGrp="1"/>
          </p:cNvSpPr>
          <p:nvPr>
            <p:ph type="body" idx="4"/>
          </p:nvPr>
        </p:nvSpPr>
        <p:spPr>
          <a:xfrm>
            <a:off x="3281309"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4" name="Google Shape;634;p84"/>
          <p:cNvSpPr txBox="1">
            <a:spLocks noGrp="1"/>
          </p:cNvSpPr>
          <p:nvPr>
            <p:ph type="body" idx="5"/>
          </p:nvPr>
        </p:nvSpPr>
        <p:spPr>
          <a:xfrm>
            <a:off x="6251668"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5" name="Google Shape;635;p84"/>
          <p:cNvSpPr txBox="1">
            <a:spLocks noGrp="1"/>
          </p:cNvSpPr>
          <p:nvPr>
            <p:ph type="body" idx="6"/>
          </p:nvPr>
        </p:nvSpPr>
        <p:spPr>
          <a:xfrm>
            <a:off x="316800" y="2522319"/>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6" name="Google Shape;636;p84"/>
          <p:cNvSpPr>
            <a:spLocks noGrp="1"/>
          </p:cNvSpPr>
          <p:nvPr>
            <p:ph type="pic" idx="7"/>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7" name="Google Shape;637;p84"/>
          <p:cNvSpPr>
            <a:spLocks noGrp="1"/>
          </p:cNvSpPr>
          <p:nvPr>
            <p:ph type="pic" idx="8"/>
          </p:nvPr>
        </p:nvSpPr>
        <p:spPr>
          <a:xfrm>
            <a:off x="3268345"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8" name="Google Shape;638;p84"/>
          <p:cNvSpPr>
            <a:spLocks noGrp="1"/>
          </p:cNvSpPr>
          <p:nvPr>
            <p:ph type="pic" idx="9"/>
          </p:nvPr>
        </p:nvSpPr>
        <p:spPr>
          <a:xfrm>
            <a:off x="6243039"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4 coloumns, subhead, bullets">
  <p:cSld name="Title, 4 coloumns, subhead, bullets">
    <p:spTree>
      <p:nvGrpSpPr>
        <p:cNvPr id="1" name="Shape 639"/>
        <p:cNvGrpSpPr/>
        <p:nvPr/>
      </p:nvGrpSpPr>
      <p:grpSpPr>
        <a:xfrm>
          <a:off x="0" y="0"/>
          <a:ext cx="0" cy="0"/>
          <a:chOff x="0" y="0"/>
          <a:chExt cx="0" cy="0"/>
        </a:xfrm>
      </p:grpSpPr>
      <p:sp>
        <p:nvSpPr>
          <p:cNvPr id="640" name="Google Shape;640;p8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1" name="Google Shape;641;p85"/>
          <p:cNvSpPr txBox="1">
            <a:spLocks noGrp="1"/>
          </p:cNvSpPr>
          <p:nvPr>
            <p:ph type="body" idx="1"/>
          </p:nvPr>
        </p:nvSpPr>
        <p:spPr>
          <a:xfrm>
            <a:off x="2547824"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2" name="Google Shape;642;p85"/>
          <p:cNvSpPr txBox="1">
            <a:spLocks noGrp="1"/>
          </p:cNvSpPr>
          <p:nvPr>
            <p:ph type="body" idx="2"/>
          </p:nvPr>
        </p:nvSpPr>
        <p:spPr>
          <a:xfrm>
            <a:off x="4778848"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3" name="Google Shape;643;p85"/>
          <p:cNvSpPr txBox="1">
            <a:spLocks noGrp="1"/>
          </p:cNvSpPr>
          <p:nvPr>
            <p:ph type="body" idx="3"/>
          </p:nvPr>
        </p:nvSpPr>
        <p:spPr>
          <a:xfrm>
            <a:off x="322650"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4" name="Google Shape;644;p85"/>
          <p:cNvSpPr txBox="1">
            <a:spLocks noGrp="1"/>
          </p:cNvSpPr>
          <p:nvPr>
            <p:ph type="body" idx="4"/>
          </p:nvPr>
        </p:nvSpPr>
        <p:spPr>
          <a:xfrm>
            <a:off x="2549774"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5" name="Google Shape;645;p85"/>
          <p:cNvSpPr txBox="1">
            <a:spLocks noGrp="1"/>
          </p:cNvSpPr>
          <p:nvPr>
            <p:ph type="body" idx="5"/>
          </p:nvPr>
        </p:nvSpPr>
        <p:spPr>
          <a:xfrm>
            <a:off x="4776898"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6" name="Google Shape;646;p85"/>
          <p:cNvSpPr txBox="1">
            <a:spLocks noGrp="1"/>
          </p:cNvSpPr>
          <p:nvPr>
            <p:ph type="body" idx="6"/>
          </p:nvPr>
        </p:nvSpPr>
        <p:spPr>
          <a:xfrm>
            <a:off x="316800" y="1389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7" name="Google Shape;647;p85"/>
          <p:cNvSpPr txBox="1">
            <a:spLocks noGrp="1"/>
          </p:cNvSpPr>
          <p:nvPr>
            <p:ph type="body" idx="7"/>
          </p:nvPr>
        </p:nvSpPr>
        <p:spPr>
          <a:xfrm>
            <a:off x="7009873"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8" name="Google Shape;648;p85"/>
          <p:cNvSpPr txBox="1">
            <a:spLocks noGrp="1"/>
          </p:cNvSpPr>
          <p:nvPr>
            <p:ph type="body" idx="8"/>
          </p:nvPr>
        </p:nvSpPr>
        <p:spPr>
          <a:xfrm>
            <a:off x="7004023"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4 coloumns, icon, subhead, bullets">
  <p:cSld name="Title, 4 coloumns, icon, subhead, bullets">
    <p:spTree>
      <p:nvGrpSpPr>
        <p:cNvPr id="1" name="Shape 649"/>
        <p:cNvGrpSpPr/>
        <p:nvPr/>
      </p:nvGrpSpPr>
      <p:grpSpPr>
        <a:xfrm>
          <a:off x="0" y="0"/>
          <a:ext cx="0" cy="0"/>
          <a:chOff x="0" y="0"/>
          <a:chExt cx="0" cy="0"/>
        </a:xfrm>
      </p:grpSpPr>
      <p:sp>
        <p:nvSpPr>
          <p:cNvPr id="650" name="Google Shape;650;p8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1" name="Google Shape;651;p86"/>
          <p:cNvSpPr>
            <a:spLocks noGrp="1"/>
          </p:cNvSpPr>
          <p:nvPr>
            <p:ph type="pic" idx="2"/>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2" name="Google Shape;652;p86"/>
          <p:cNvSpPr>
            <a:spLocks noGrp="1"/>
          </p:cNvSpPr>
          <p:nvPr>
            <p:ph type="pic" idx="3"/>
          </p:nvPr>
        </p:nvSpPr>
        <p:spPr>
          <a:xfrm>
            <a:off x="2547824"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3" name="Google Shape;653;p86"/>
          <p:cNvSpPr>
            <a:spLocks noGrp="1"/>
          </p:cNvSpPr>
          <p:nvPr>
            <p:ph type="pic" idx="4"/>
          </p:nvPr>
        </p:nvSpPr>
        <p:spPr>
          <a:xfrm>
            <a:off x="4776898"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4" name="Google Shape;654;p86"/>
          <p:cNvSpPr txBox="1">
            <a:spLocks noGrp="1"/>
          </p:cNvSpPr>
          <p:nvPr>
            <p:ph type="body" idx="1"/>
          </p:nvPr>
        </p:nvSpPr>
        <p:spPr>
          <a:xfrm>
            <a:off x="2547824"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5" name="Google Shape;655;p86"/>
          <p:cNvSpPr txBox="1">
            <a:spLocks noGrp="1"/>
          </p:cNvSpPr>
          <p:nvPr>
            <p:ph type="body" idx="5"/>
          </p:nvPr>
        </p:nvSpPr>
        <p:spPr>
          <a:xfrm>
            <a:off x="4778848"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6" name="Google Shape;656;p86"/>
          <p:cNvSpPr txBox="1">
            <a:spLocks noGrp="1"/>
          </p:cNvSpPr>
          <p:nvPr>
            <p:ph type="body" idx="6"/>
          </p:nvPr>
        </p:nvSpPr>
        <p:spPr>
          <a:xfrm>
            <a:off x="322650"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7" name="Google Shape;657;p86"/>
          <p:cNvSpPr txBox="1">
            <a:spLocks noGrp="1"/>
          </p:cNvSpPr>
          <p:nvPr>
            <p:ph type="body" idx="7"/>
          </p:nvPr>
        </p:nvSpPr>
        <p:spPr>
          <a:xfrm>
            <a:off x="2549774"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8" name="Google Shape;658;p86"/>
          <p:cNvSpPr txBox="1">
            <a:spLocks noGrp="1"/>
          </p:cNvSpPr>
          <p:nvPr>
            <p:ph type="body" idx="8"/>
          </p:nvPr>
        </p:nvSpPr>
        <p:spPr>
          <a:xfrm>
            <a:off x="4776898"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9" name="Google Shape;659;p86"/>
          <p:cNvSpPr txBox="1">
            <a:spLocks noGrp="1"/>
          </p:cNvSpPr>
          <p:nvPr>
            <p:ph type="body" idx="9"/>
          </p:nvPr>
        </p:nvSpPr>
        <p:spPr>
          <a:xfrm>
            <a:off x="316800" y="2433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0" name="Google Shape;660;p86"/>
          <p:cNvSpPr txBox="1">
            <a:spLocks noGrp="1"/>
          </p:cNvSpPr>
          <p:nvPr>
            <p:ph type="body" idx="13"/>
          </p:nvPr>
        </p:nvSpPr>
        <p:spPr>
          <a:xfrm>
            <a:off x="7009873"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1" name="Google Shape;661;p86"/>
          <p:cNvSpPr txBox="1">
            <a:spLocks noGrp="1"/>
          </p:cNvSpPr>
          <p:nvPr>
            <p:ph type="body" idx="14"/>
          </p:nvPr>
        </p:nvSpPr>
        <p:spPr>
          <a:xfrm>
            <a:off x="7004023"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2" name="Google Shape;662;p86"/>
          <p:cNvSpPr>
            <a:spLocks noGrp="1"/>
          </p:cNvSpPr>
          <p:nvPr>
            <p:ph type="pic" idx="15"/>
          </p:nvPr>
        </p:nvSpPr>
        <p:spPr>
          <a:xfrm>
            <a:off x="6999237"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3 columns, icons, subhead, body copy">
  <p:cSld name="Title, 3 columns, icons, subhead, body copy">
    <p:spTree>
      <p:nvGrpSpPr>
        <p:cNvPr id="1" name="Shape 663"/>
        <p:cNvGrpSpPr/>
        <p:nvPr/>
      </p:nvGrpSpPr>
      <p:grpSpPr>
        <a:xfrm>
          <a:off x="0" y="0"/>
          <a:ext cx="0" cy="0"/>
          <a:chOff x="0" y="0"/>
          <a:chExt cx="0" cy="0"/>
        </a:xfrm>
      </p:grpSpPr>
      <p:sp>
        <p:nvSpPr>
          <p:cNvPr id="664" name="Google Shape;664;p8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87"/>
          <p:cNvSpPr txBox="1">
            <a:spLocks noGrp="1"/>
          </p:cNvSpPr>
          <p:nvPr>
            <p:ph type="body" idx="1"/>
          </p:nvPr>
        </p:nvSpPr>
        <p:spPr>
          <a:xfrm>
            <a:off x="316799"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6" name="Google Shape;666;p87"/>
          <p:cNvSpPr txBox="1">
            <a:spLocks noGrp="1"/>
          </p:cNvSpPr>
          <p:nvPr>
            <p:ph type="body" idx="2"/>
          </p:nvPr>
        </p:nvSpPr>
        <p:spPr>
          <a:xfrm>
            <a:off x="316799"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7" name="Google Shape;667;p87"/>
          <p:cNvSpPr txBox="1">
            <a:spLocks noGrp="1"/>
          </p:cNvSpPr>
          <p:nvPr>
            <p:ph type="body" idx="3"/>
          </p:nvPr>
        </p:nvSpPr>
        <p:spPr>
          <a:xfrm>
            <a:off x="3262252"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8" name="Google Shape;668;p87"/>
          <p:cNvSpPr txBox="1">
            <a:spLocks noGrp="1"/>
          </p:cNvSpPr>
          <p:nvPr>
            <p:ph type="body" idx="4"/>
          </p:nvPr>
        </p:nvSpPr>
        <p:spPr>
          <a:xfrm>
            <a:off x="3262252"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9" name="Google Shape;669;p87"/>
          <p:cNvSpPr txBox="1">
            <a:spLocks noGrp="1"/>
          </p:cNvSpPr>
          <p:nvPr>
            <p:ph type="body" idx="5"/>
          </p:nvPr>
        </p:nvSpPr>
        <p:spPr>
          <a:xfrm>
            <a:off x="6207705"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70" name="Google Shape;670;p87"/>
          <p:cNvSpPr txBox="1">
            <a:spLocks noGrp="1"/>
          </p:cNvSpPr>
          <p:nvPr>
            <p:ph type="body" idx="6"/>
          </p:nvPr>
        </p:nvSpPr>
        <p:spPr>
          <a:xfrm>
            <a:off x="6207705"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1" name="Google Shape;671;p87"/>
          <p:cNvSpPr>
            <a:spLocks noGrp="1"/>
          </p:cNvSpPr>
          <p:nvPr>
            <p:ph type="pic" idx="7"/>
          </p:nvPr>
        </p:nvSpPr>
        <p:spPr>
          <a:xfrm>
            <a:off x="316800"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2" name="Google Shape;672;p87"/>
          <p:cNvSpPr>
            <a:spLocks noGrp="1"/>
          </p:cNvSpPr>
          <p:nvPr>
            <p:ph type="pic" idx="8"/>
          </p:nvPr>
        </p:nvSpPr>
        <p:spPr>
          <a:xfrm>
            <a:off x="3262253"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3" name="Google Shape;673;p87"/>
          <p:cNvSpPr>
            <a:spLocks noGrp="1"/>
          </p:cNvSpPr>
          <p:nvPr>
            <p:ph type="pic" idx="9"/>
          </p:nvPr>
        </p:nvSpPr>
        <p:spPr>
          <a:xfrm>
            <a:off x="6207706"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Speaker Slide 2">
  <p:cSld name="Team/Speaker Slide 2">
    <p:spTree>
      <p:nvGrpSpPr>
        <p:cNvPr id="1" name="Shape 705"/>
        <p:cNvGrpSpPr/>
        <p:nvPr/>
      </p:nvGrpSpPr>
      <p:grpSpPr>
        <a:xfrm>
          <a:off x="0" y="0"/>
          <a:ext cx="0" cy="0"/>
          <a:chOff x="0" y="0"/>
          <a:chExt cx="0" cy="0"/>
        </a:xfrm>
      </p:grpSpPr>
      <p:sp>
        <p:nvSpPr>
          <p:cNvPr id="706" name="Google Shape;706;p91"/>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7" name="Google Shape;707;p91"/>
          <p:cNvSpPr>
            <a:spLocks noGrp="1"/>
          </p:cNvSpPr>
          <p:nvPr>
            <p:ph type="pic" idx="2"/>
          </p:nvPr>
        </p:nvSpPr>
        <p:spPr>
          <a:xfrm>
            <a:off x="1470912"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8" name="Google Shape;708;p91"/>
          <p:cNvSpPr>
            <a:spLocks noGrp="1"/>
          </p:cNvSpPr>
          <p:nvPr>
            <p:ph type="pic" idx="3"/>
          </p:nvPr>
        </p:nvSpPr>
        <p:spPr>
          <a:xfrm>
            <a:off x="5507060"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Google Shape;709;p91"/>
          <p:cNvSpPr txBox="1">
            <a:spLocks noGrp="1"/>
          </p:cNvSpPr>
          <p:nvPr>
            <p:ph type="body" idx="1"/>
          </p:nvPr>
        </p:nvSpPr>
        <p:spPr>
          <a:xfrm>
            <a:off x="79586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0" name="Google Shape;710;p91"/>
          <p:cNvSpPr txBox="1">
            <a:spLocks noGrp="1"/>
          </p:cNvSpPr>
          <p:nvPr>
            <p:ph type="body" idx="4"/>
          </p:nvPr>
        </p:nvSpPr>
        <p:spPr>
          <a:xfrm>
            <a:off x="79586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11" name="Google Shape;711;p91"/>
          <p:cNvSpPr txBox="1">
            <a:spLocks noGrp="1"/>
          </p:cNvSpPr>
          <p:nvPr>
            <p:ph type="body" idx="5"/>
          </p:nvPr>
        </p:nvSpPr>
        <p:spPr>
          <a:xfrm>
            <a:off x="483704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2" name="Google Shape;712;p91"/>
          <p:cNvSpPr txBox="1">
            <a:spLocks noGrp="1"/>
          </p:cNvSpPr>
          <p:nvPr>
            <p:ph type="body" idx="6"/>
          </p:nvPr>
        </p:nvSpPr>
        <p:spPr>
          <a:xfrm>
            <a:off x="483704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am/Speaker Slide 4">
  <p:cSld name="Team/Speaker Slide 4">
    <p:spTree>
      <p:nvGrpSpPr>
        <p:cNvPr id="1" name="Shape 724"/>
        <p:cNvGrpSpPr/>
        <p:nvPr/>
      </p:nvGrpSpPr>
      <p:grpSpPr>
        <a:xfrm>
          <a:off x="0" y="0"/>
          <a:ext cx="0" cy="0"/>
          <a:chOff x="0" y="0"/>
          <a:chExt cx="0" cy="0"/>
        </a:xfrm>
      </p:grpSpPr>
      <p:sp>
        <p:nvSpPr>
          <p:cNvPr id="725" name="Google Shape;725;p9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6" name="Google Shape;726;p93"/>
          <p:cNvSpPr>
            <a:spLocks noGrp="1"/>
          </p:cNvSpPr>
          <p:nvPr>
            <p:ph type="pic" idx="2"/>
          </p:nvPr>
        </p:nvSpPr>
        <p:spPr>
          <a:xfrm>
            <a:off x="384531"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7" name="Google Shape;727;p93"/>
          <p:cNvSpPr>
            <a:spLocks noGrp="1"/>
          </p:cNvSpPr>
          <p:nvPr>
            <p:ph type="pic" idx="3"/>
          </p:nvPr>
        </p:nvSpPr>
        <p:spPr>
          <a:xfrm>
            <a:off x="2563637"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8" name="Google Shape;728;p93"/>
          <p:cNvSpPr>
            <a:spLocks noGrp="1"/>
          </p:cNvSpPr>
          <p:nvPr>
            <p:ph type="pic" idx="4"/>
          </p:nvPr>
        </p:nvSpPr>
        <p:spPr>
          <a:xfrm>
            <a:off x="4741685"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9" name="Google Shape;729;p93"/>
          <p:cNvSpPr>
            <a:spLocks noGrp="1"/>
          </p:cNvSpPr>
          <p:nvPr>
            <p:ph type="pic" idx="5"/>
          </p:nvPr>
        </p:nvSpPr>
        <p:spPr>
          <a:xfrm>
            <a:off x="6920789"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0" name="Google Shape;730;p93"/>
          <p:cNvSpPr txBox="1">
            <a:spLocks noGrp="1"/>
          </p:cNvSpPr>
          <p:nvPr>
            <p:ph type="body" idx="1"/>
          </p:nvPr>
        </p:nvSpPr>
        <p:spPr>
          <a:xfrm>
            <a:off x="3167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1" name="Google Shape;731;p93"/>
          <p:cNvSpPr txBox="1">
            <a:spLocks noGrp="1"/>
          </p:cNvSpPr>
          <p:nvPr>
            <p:ph type="body" idx="6"/>
          </p:nvPr>
        </p:nvSpPr>
        <p:spPr>
          <a:xfrm>
            <a:off x="3167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2" name="Google Shape;732;p93"/>
          <p:cNvSpPr txBox="1">
            <a:spLocks noGrp="1"/>
          </p:cNvSpPr>
          <p:nvPr>
            <p:ph type="body" idx="7"/>
          </p:nvPr>
        </p:nvSpPr>
        <p:spPr>
          <a:xfrm>
            <a:off x="2492732"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3" name="Google Shape;733;p93"/>
          <p:cNvSpPr txBox="1">
            <a:spLocks noGrp="1"/>
          </p:cNvSpPr>
          <p:nvPr>
            <p:ph type="body" idx="8"/>
          </p:nvPr>
        </p:nvSpPr>
        <p:spPr>
          <a:xfrm>
            <a:off x="2492732"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4" name="Google Shape;734;p93"/>
          <p:cNvSpPr txBox="1">
            <a:spLocks noGrp="1"/>
          </p:cNvSpPr>
          <p:nvPr>
            <p:ph type="body" idx="9"/>
          </p:nvPr>
        </p:nvSpPr>
        <p:spPr>
          <a:xfrm>
            <a:off x="4668665"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5" name="Google Shape;735;p93"/>
          <p:cNvSpPr txBox="1">
            <a:spLocks noGrp="1"/>
          </p:cNvSpPr>
          <p:nvPr>
            <p:ph type="body" idx="13"/>
          </p:nvPr>
        </p:nvSpPr>
        <p:spPr>
          <a:xfrm>
            <a:off x="4668665"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6" name="Google Shape;736;p93"/>
          <p:cNvSpPr txBox="1">
            <a:spLocks noGrp="1"/>
          </p:cNvSpPr>
          <p:nvPr>
            <p:ph type="body" idx="14"/>
          </p:nvPr>
        </p:nvSpPr>
        <p:spPr>
          <a:xfrm>
            <a:off x="68445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7" name="Google Shape;737;p93"/>
          <p:cNvSpPr txBox="1">
            <a:spLocks noGrp="1"/>
          </p:cNvSpPr>
          <p:nvPr>
            <p:ph type="body" idx="15"/>
          </p:nvPr>
        </p:nvSpPr>
        <p:spPr>
          <a:xfrm>
            <a:off x="68445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am/Speaker Slide 5">
  <p:cSld name="Team/Speaker Slide 5">
    <p:spTree>
      <p:nvGrpSpPr>
        <p:cNvPr id="1" name="Shape 738"/>
        <p:cNvGrpSpPr/>
        <p:nvPr/>
      </p:nvGrpSpPr>
      <p:grpSpPr>
        <a:xfrm>
          <a:off x="0" y="0"/>
          <a:ext cx="0" cy="0"/>
          <a:chOff x="0" y="0"/>
          <a:chExt cx="0" cy="0"/>
        </a:xfrm>
      </p:grpSpPr>
      <p:sp>
        <p:nvSpPr>
          <p:cNvPr id="739" name="Google Shape;739;p9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0" name="Google Shape;740;p94"/>
          <p:cNvSpPr txBox="1">
            <a:spLocks noGrp="1"/>
          </p:cNvSpPr>
          <p:nvPr>
            <p:ph type="body" idx="1"/>
          </p:nvPr>
        </p:nvSpPr>
        <p:spPr>
          <a:xfrm>
            <a:off x="316799"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1" name="Google Shape;741;p94"/>
          <p:cNvSpPr txBox="1">
            <a:spLocks noGrp="1"/>
          </p:cNvSpPr>
          <p:nvPr>
            <p:ph type="body" idx="2"/>
          </p:nvPr>
        </p:nvSpPr>
        <p:spPr>
          <a:xfrm>
            <a:off x="326959"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2" name="Google Shape;742;p94"/>
          <p:cNvSpPr>
            <a:spLocks noGrp="1"/>
          </p:cNvSpPr>
          <p:nvPr>
            <p:ph type="pic" idx="3"/>
          </p:nvPr>
        </p:nvSpPr>
        <p:spPr>
          <a:xfrm>
            <a:off x="371689"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3" name="Google Shape;743;p94"/>
          <p:cNvSpPr>
            <a:spLocks noGrp="1"/>
          </p:cNvSpPr>
          <p:nvPr>
            <p:ph type="pic" idx="4"/>
          </p:nvPr>
        </p:nvSpPr>
        <p:spPr>
          <a:xfrm>
            <a:off x="21786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4" name="Google Shape;744;p94"/>
          <p:cNvSpPr>
            <a:spLocks noGrp="1"/>
          </p:cNvSpPr>
          <p:nvPr>
            <p:ph type="pic" idx="5"/>
          </p:nvPr>
        </p:nvSpPr>
        <p:spPr>
          <a:xfrm>
            <a:off x="39788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5" name="Google Shape;745;p94"/>
          <p:cNvSpPr>
            <a:spLocks noGrp="1"/>
          </p:cNvSpPr>
          <p:nvPr>
            <p:ph type="pic" idx="6"/>
          </p:nvPr>
        </p:nvSpPr>
        <p:spPr>
          <a:xfrm>
            <a:off x="57790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6" name="Google Shape;746;p94"/>
          <p:cNvSpPr>
            <a:spLocks noGrp="1"/>
          </p:cNvSpPr>
          <p:nvPr>
            <p:ph type="pic" idx="7"/>
          </p:nvPr>
        </p:nvSpPr>
        <p:spPr>
          <a:xfrm>
            <a:off x="75792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7" name="Google Shape;747;p94"/>
          <p:cNvSpPr txBox="1">
            <a:spLocks noGrp="1"/>
          </p:cNvSpPr>
          <p:nvPr>
            <p:ph type="body" idx="8"/>
          </p:nvPr>
        </p:nvSpPr>
        <p:spPr>
          <a:xfrm>
            <a:off x="21237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8" name="Google Shape;748;p94"/>
          <p:cNvSpPr txBox="1">
            <a:spLocks noGrp="1"/>
          </p:cNvSpPr>
          <p:nvPr>
            <p:ph type="body" idx="9"/>
          </p:nvPr>
        </p:nvSpPr>
        <p:spPr>
          <a:xfrm>
            <a:off x="21338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9" name="Google Shape;749;p94"/>
          <p:cNvSpPr txBox="1">
            <a:spLocks noGrp="1"/>
          </p:cNvSpPr>
          <p:nvPr>
            <p:ph type="body" idx="13"/>
          </p:nvPr>
        </p:nvSpPr>
        <p:spPr>
          <a:xfrm>
            <a:off x="39239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0" name="Google Shape;750;p94"/>
          <p:cNvSpPr txBox="1">
            <a:spLocks noGrp="1"/>
          </p:cNvSpPr>
          <p:nvPr>
            <p:ph type="body" idx="14"/>
          </p:nvPr>
        </p:nvSpPr>
        <p:spPr>
          <a:xfrm>
            <a:off x="39340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1" name="Google Shape;751;p94"/>
          <p:cNvSpPr txBox="1">
            <a:spLocks noGrp="1"/>
          </p:cNvSpPr>
          <p:nvPr>
            <p:ph type="body" idx="15"/>
          </p:nvPr>
        </p:nvSpPr>
        <p:spPr>
          <a:xfrm>
            <a:off x="57241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2" name="Google Shape;752;p94"/>
          <p:cNvSpPr txBox="1">
            <a:spLocks noGrp="1"/>
          </p:cNvSpPr>
          <p:nvPr>
            <p:ph type="body" idx="16"/>
          </p:nvPr>
        </p:nvSpPr>
        <p:spPr>
          <a:xfrm>
            <a:off x="57342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3" name="Google Shape;753;p94"/>
          <p:cNvSpPr txBox="1">
            <a:spLocks noGrp="1"/>
          </p:cNvSpPr>
          <p:nvPr>
            <p:ph type="body" idx="17"/>
          </p:nvPr>
        </p:nvSpPr>
        <p:spPr>
          <a:xfrm>
            <a:off x="75243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4" name="Google Shape;754;p94"/>
          <p:cNvSpPr txBox="1">
            <a:spLocks noGrp="1"/>
          </p:cNvSpPr>
          <p:nvPr>
            <p:ph type="body" idx="18"/>
          </p:nvPr>
        </p:nvSpPr>
        <p:spPr>
          <a:xfrm>
            <a:off x="75344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am/Speaker Slide 6">
  <p:cSld name="Team/Speaker Slide 6">
    <p:spTree>
      <p:nvGrpSpPr>
        <p:cNvPr id="1" name="Shape 755"/>
        <p:cNvGrpSpPr/>
        <p:nvPr/>
      </p:nvGrpSpPr>
      <p:grpSpPr>
        <a:xfrm>
          <a:off x="0" y="0"/>
          <a:ext cx="0" cy="0"/>
          <a:chOff x="0" y="0"/>
          <a:chExt cx="0" cy="0"/>
        </a:xfrm>
      </p:grpSpPr>
      <p:sp>
        <p:nvSpPr>
          <p:cNvPr id="756" name="Google Shape;756;p9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7" name="Google Shape;757;p95"/>
          <p:cNvSpPr>
            <a:spLocks noGrp="1"/>
          </p:cNvSpPr>
          <p:nvPr>
            <p:ph type="pic" idx="2"/>
          </p:nvPr>
        </p:nvSpPr>
        <p:spPr>
          <a:xfrm>
            <a:off x="1016879"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8" name="Google Shape;758;p95"/>
          <p:cNvSpPr>
            <a:spLocks noGrp="1"/>
          </p:cNvSpPr>
          <p:nvPr>
            <p:ph type="pic" idx="3"/>
          </p:nvPr>
        </p:nvSpPr>
        <p:spPr>
          <a:xfrm>
            <a:off x="1016879"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9" name="Google Shape;759;p95"/>
          <p:cNvSpPr txBox="1">
            <a:spLocks noGrp="1"/>
          </p:cNvSpPr>
          <p:nvPr>
            <p:ph type="body" idx="1"/>
          </p:nvPr>
        </p:nvSpPr>
        <p:spPr>
          <a:xfrm>
            <a:off x="316801" y="2178081"/>
            <a:ext cx="2619600" cy="20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0" name="Google Shape;760;p95"/>
          <p:cNvSpPr txBox="1">
            <a:spLocks noGrp="1"/>
          </p:cNvSpPr>
          <p:nvPr>
            <p:ph type="body" idx="4"/>
          </p:nvPr>
        </p:nvSpPr>
        <p:spPr>
          <a:xfrm>
            <a:off x="316801"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1" name="Google Shape;761;p95"/>
          <p:cNvSpPr>
            <a:spLocks noGrp="1"/>
          </p:cNvSpPr>
          <p:nvPr>
            <p:ph type="pic" idx="5"/>
          </p:nvPr>
        </p:nvSpPr>
        <p:spPr>
          <a:xfrm>
            <a:off x="3920000"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2" name="Google Shape;762;p95"/>
          <p:cNvSpPr>
            <a:spLocks noGrp="1"/>
          </p:cNvSpPr>
          <p:nvPr>
            <p:ph type="pic" idx="6"/>
          </p:nvPr>
        </p:nvSpPr>
        <p:spPr>
          <a:xfrm>
            <a:off x="3920000"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3" name="Google Shape;763;p95"/>
          <p:cNvSpPr txBox="1">
            <a:spLocks noGrp="1"/>
          </p:cNvSpPr>
          <p:nvPr>
            <p:ph type="body" idx="7"/>
          </p:nvPr>
        </p:nvSpPr>
        <p:spPr>
          <a:xfrm>
            <a:off x="3219922"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4" name="Google Shape;764;p95"/>
          <p:cNvSpPr txBox="1">
            <a:spLocks noGrp="1"/>
          </p:cNvSpPr>
          <p:nvPr>
            <p:ph type="body" idx="8"/>
          </p:nvPr>
        </p:nvSpPr>
        <p:spPr>
          <a:xfrm>
            <a:off x="3219922"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5" name="Google Shape;765;p95"/>
          <p:cNvSpPr>
            <a:spLocks noGrp="1"/>
          </p:cNvSpPr>
          <p:nvPr>
            <p:ph type="pic" idx="9"/>
          </p:nvPr>
        </p:nvSpPr>
        <p:spPr>
          <a:xfrm>
            <a:off x="6859564"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6" name="Google Shape;766;p95"/>
          <p:cNvSpPr>
            <a:spLocks noGrp="1"/>
          </p:cNvSpPr>
          <p:nvPr>
            <p:ph type="pic" idx="13"/>
          </p:nvPr>
        </p:nvSpPr>
        <p:spPr>
          <a:xfrm>
            <a:off x="6859564"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7" name="Google Shape;767;p95"/>
          <p:cNvSpPr txBox="1">
            <a:spLocks noGrp="1"/>
          </p:cNvSpPr>
          <p:nvPr>
            <p:ph type="body" idx="14"/>
          </p:nvPr>
        </p:nvSpPr>
        <p:spPr>
          <a:xfrm>
            <a:off x="6159486"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8" name="Google Shape;768;p95"/>
          <p:cNvSpPr txBox="1">
            <a:spLocks noGrp="1"/>
          </p:cNvSpPr>
          <p:nvPr>
            <p:ph type="body" idx="15"/>
          </p:nvPr>
        </p:nvSpPr>
        <p:spPr>
          <a:xfrm>
            <a:off x="6159486"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9" name="Google Shape;769;p95"/>
          <p:cNvSpPr txBox="1">
            <a:spLocks noGrp="1"/>
          </p:cNvSpPr>
          <p:nvPr>
            <p:ph type="body" idx="16"/>
          </p:nvPr>
        </p:nvSpPr>
        <p:spPr>
          <a:xfrm>
            <a:off x="316800"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0" name="Google Shape;770;p95"/>
          <p:cNvSpPr txBox="1">
            <a:spLocks noGrp="1"/>
          </p:cNvSpPr>
          <p:nvPr>
            <p:ph type="body" idx="17"/>
          </p:nvPr>
        </p:nvSpPr>
        <p:spPr>
          <a:xfrm>
            <a:off x="3219921"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1" name="Google Shape;771;p95"/>
          <p:cNvSpPr txBox="1">
            <a:spLocks noGrp="1"/>
          </p:cNvSpPr>
          <p:nvPr>
            <p:ph type="body" idx="18"/>
          </p:nvPr>
        </p:nvSpPr>
        <p:spPr>
          <a:xfrm>
            <a:off x="6159485"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2" name="Google Shape;772;p95"/>
          <p:cNvSpPr txBox="1">
            <a:spLocks noGrp="1"/>
          </p:cNvSpPr>
          <p:nvPr>
            <p:ph type="body" idx="19"/>
          </p:nvPr>
        </p:nvSpPr>
        <p:spPr>
          <a:xfrm>
            <a:off x="316800"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3" name="Google Shape;773;p95"/>
          <p:cNvSpPr txBox="1">
            <a:spLocks noGrp="1"/>
          </p:cNvSpPr>
          <p:nvPr>
            <p:ph type="body" idx="20"/>
          </p:nvPr>
        </p:nvSpPr>
        <p:spPr>
          <a:xfrm>
            <a:off x="3219921"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4" name="Google Shape;774;p95"/>
          <p:cNvSpPr txBox="1">
            <a:spLocks noGrp="1"/>
          </p:cNvSpPr>
          <p:nvPr>
            <p:ph type="body" idx="21"/>
          </p:nvPr>
        </p:nvSpPr>
        <p:spPr>
          <a:xfrm>
            <a:off x="6159485"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am/Speaker Slide 6 Alternative">
  <p:cSld name="Team/Speaker Slide 6 Alternative">
    <p:spTree>
      <p:nvGrpSpPr>
        <p:cNvPr id="1" name="Shape 775"/>
        <p:cNvGrpSpPr/>
        <p:nvPr/>
      </p:nvGrpSpPr>
      <p:grpSpPr>
        <a:xfrm>
          <a:off x="0" y="0"/>
          <a:ext cx="0" cy="0"/>
          <a:chOff x="0" y="0"/>
          <a:chExt cx="0" cy="0"/>
        </a:xfrm>
      </p:grpSpPr>
      <p:sp>
        <p:nvSpPr>
          <p:cNvPr id="776" name="Google Shape;776;p9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96"/>
          <p:cNvSpPr>
            <a:spLocks noGrp="1"/>
          </p:cNvSpPr>
          <p:nvPr>
            <p:ph type="pic" idx="2"/>
          </p:nvPr>
        </p:nvSpPr>
        <p:spPr>
          <a:xfrm>
            <a:off x="316800"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8" name="Google Shape;778;p96"/>
          <p:cNvSpPr>
            <a:spLocks noGrp="1"/>
          </p:cNvSpPr>
          <p:nvPr>
            <p:ph type="pic" idx="3"/>
          </p:nvPr>
        </p:nvSpPr>
        <p:spPr>
          <a:xfrm>
            <a:off x="316800"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9" name="Google Shape;779;p96"/>
          <p:cNvSpPr txBox="1">
            <a:spLocks noGrp="1"/>
          </p:cNvSpPr>
          <p:nvPr>
            <p:ph type="body" idx="1"/>
          </p:nvPr>
        </p:nvSpPr>
        <p:spPr>
          <a:xfrm>
            <a:off x="1641849" y="1328181"/>
            <a:ext cx="1342800" cy="508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0" name="Google Shape;780;p96"/>
          <p:cNvSpPr txBox="1">
            <a:spLocks noGrp="1"/>
          </p:cNvSpPr>
          <p:nvPr>
            <p:ph type="body" idx="4"/>
          </p:nvPr>
        </p:nvSpPr>
        <p:spPr>
          <a:xfrm>
            <a:off x="1641849"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1" name="Google Shape;781;p96"/>
          <p:cNvSpPr>
            <a:spLocks noGrp="1"/>
          </p:cNvSpPr>
          <p:nvPr>
            <p:ph type="pic" idx="5"/>
          </p:nvPr>
        </p:nvSpPr>
        <p:spPr>
          <a:xfrm>
            <a:off x="3219921"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2" name="Google Shape;782;p96"/>
          <p:cNvSpPr>
            <a:spLocks noGrp="1"/>
          </p:cNvSpPr>
          <p:nvPr>
            <p:ph type="pic" idx="6"/>
          </p:nvPr>
        </p:nvSpPr>
        <p:spPr>
          <a:xfrm>
            <a:off x="3219921"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3" name="Google Shape;783;p96"/>
          <p:cNvSpPr txBox="1">
            <a:spLocks noGrp="1"/>
          </p:cNvSpPr>
          <p:nvPr>
            <p:ph type="body" idx="7"/>
          </p:nvPr>
        </p:nvSpPr>
        <p:spPr>
          <a:xfrm>
            <a:off x="4544970"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4" name="Google Shape;784;p96"/>
          <p:cNvSpPr txBox="1">
            <a:spLocks noGrp="1"/>
          </p:cNvSpPr>
          <p:nvPr>
            <p:ph type="body" idx="8"/>
          </p:nvPr>
        </p:nvSpPr>
        <p:spPr>
          <a:xfrm>
            <a:off x="4544970"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5" name="Google Shape;785;p96"/>
          <p:cNvSpPr>
            <a:spLocks noGrp="1"/>
          </p:cNvSpPr>
          <p:nvPr>
            <p:ph type="pic" idx="9"/>
          </p:nvPr>
        </p:nvSpPr>
        <p:spPr>
          <a:xfrm>
            <a:off x="6159485"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6" name="Google Shape;786;p96"/>
          <p:cNvSpPr>
            <a:spLocks noGrp="1"/>
          </p:cNvSpPr>
          <p:nvPr>
            <p:ph type="pic" idx="13"/>
          </p:nvPr>
        </p:nvSpPr>
        <p:spPr>
          <a:xfrm>
            <a:off x="6159485"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7" name="Google Shape;787;p96"/>
          <p:cNvSpPr txBox="1">
            <a:spLocks noGrp="1"/>
          </p:cNvSpPr>
          <p:nvPr>
            <p:ph type="body" idx="14"/>
          </p:nvPr>
        </p:nvSpPr>
        <p:spPr>
          <a:xfrm>
            <a:off x="7484534"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8" name="Google Shape;788;p96"/>
          <p:cNvSpPr txBox="1">
            <a:spLocks noGrp="1"/>
          </p:cNvSpPr>
          <p:nvPr>
            <p:ph type="body" idx="15"/>
          </p:nvPr>
        </p:nvSpPr>
        <p:spPr>
          <a:xfrm>
            <a:off x="7484534"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9" name="Google Shape;789;p96"/>
          <p:cNvSpPr txBox="1">
            <a:spLocks noGrp="1"/>
          </p:cNvSpPr>
          <p:nvPr>
            <p:ph type="body" idx="16"/>
          </p:nvPr>
        </p:nvSpPr>
        <p:spPr>
          <a:xfrm>
            <a:off x="1641848"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0" name="Google Shape;790;p96"/>
          <p:cNvSpPr txBox="1">
            <a:spLocks noGrp="1"/>
          </p:cNvSpPr>
          <p:nvPr>
            <p:ph type="body" idx="17"/>
          </p:nvPr>
        </p:nvSpPr>
        <p:spPr>
          <a:xfrm>
            <a:off x="4544969"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1" name="Google Shape;791;p96"/>
          <p:cNvSpPr txBox="1">
            <a:spLocks noGrp="1"/>
          </p:cNvSpPr>
          <p:nvPr>
            <p:ph type="body" idx="18"/>
          </p:nvPr>
        </p:nvSpPr>
        <p:spPr>
          <a:xfrm>
            <a:off x="7484533"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2" name="Google Shape;792;p96"/>
          <p:cNvSpPr txBox="1">
            <a:spLocks noGrp="1"/>
          </p:cNvSpPr>
          <p:nvPr>
            <p:ph type="body" idx="19"/>
          </p:nvPr>
        </p:nvSpPr>
        <p:spPr>
          <a:xfrm>
            <a:off x="1641848"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3" name="Google Shape;793;p96"/>
          <p:cNvSpPr txBox="1">
            <a:spLocks noGrp="1"/>
          </p:cNvSpPr>
          <p:nvPr>
            <p:ph type="body" idx="20"/>
          </p:nvPr>
        </p:nvSpPr>
        <p:spPr>
          <a:xfrm>
            <a:off x="4544969"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4" name="Google Shape;794;p96"/>
          <p:cNvSpPr txBox="1">
            <a:spLocks noGrp="1"/>
          </p:cNvSpPr>
          <p:nvPr>
            <p:ph type="body" idx="21"/>
          </p:nvPr>
        </p:nvSpPr>
        <p:spPr>
          <a:xfrm>
            <a:off x="7484533"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bullets, image left">
  <p:cSld name="Title, bullets, image left">
    <p:spTree>
      <p:nvGrpSpPr>
        <p:cNvPr id="1" name="Shape 801"/>
        <p:cNvGrpSpPr/>
        <p:nvPr/>
      </p:nvGrpSpPr>
      <p:grpSpPr>
        <a:xfrm>
          <a:off x="0" y="0"/>
          <a:ext cx="0" cy="0"/>
          <a:chOff x="0" y="0"/>
          <a:chExt cx="0" cy="0"/>
        </a:xfrm>
      </p:grpSpPr>
      <p:sp>
        <p:nvSpPr>
          <p:cNvPr id="802" name="Google Shape;802;p98"/>
          <p:cNvSpPr txBox="1">
            <a:spLocks noGrp="1"/>
          </p:cNvSpPr>
          <p:nvPr>
            <p:ph type="title"/>
          </p:nvPr>
        </p:nvSpPr>
        <p:spPr>
          <a:xfrm>
            <a:off x="4113297" y="274638"/>
            <a:ext cx="41742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98"/>
          <p:cNvSpPr>
            <a:spLocks noGrp="1"/>
          </p:cNvSpPr>
          <p:nvPr>
            <p:ph type="pic" idx="2"/>
          </p:nvPr>
        </p:nvSpPr>
        <p:spPr>
          <a:xfrm>
            <a:off x="0" y="-3338"/>
            <a:ext cx="37161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4" name="Google Shape;804;p98"/>
          <p:cNvSpPr txBox="1">
            <a:spLocks noGrp="1"/>
          </p:cNvSpPr>
          <p:nvPr>
            <p:ph type="body" idx="1"/>
          </p:nvPr>
        </p:nvSpPr>
        <p:spPr>
          <a:xfrm>
            <a:off x="4112447" y="1370013"/>
            <a:ext cx="4707600" cy="32622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Font typeface="Arial"/>
              <a:buChar char="•"/>
              <a:defRPr sz="1800"/>
            </a:lvl1pPr>
            <a:lvl2pPr marL="914400" lvl="1" indent="-342900" algn="l" rtl="0">
              <a:lnSpc>
                <a:spcPct val="100000"/>
              </a:lnSpc>
              <a:spcBef>
                <a:spcPts val="500"/>
              </a:spcBef>
              <a:spcAft>
                <a:spcPts val="0"/>
              </a:spcAft>
              <a:buSzPts val="1800"/>
              <a:buFont typeface="Arial"/>
              <a:buChar char="•"/>
              <a:defRPr sz="1800"/>
            </a:lvl2pPr>
            <a:lvl3pPr marL="1371600" lvl="2" indent="-342900" algn="l" rtl="0">
              <a:lnSpc>
                <a:spcPct val="100000"/>
              </a:lnSpc>
              <a:spcBef>
                <a:spcPts val="500"/>
              </a:spcBef>
              <a:spcAft>
                <a:spcPts val="0"/>
              </a:spcAft>
              <a:buSzPts val="1800"/>
              <a:buFont typeface="Arial"/>
              <a:buChar char="•"/>
              <a:defRPr sz="1800"/>
            </a:lvl3pPr>
            <a:lvl4pPr marL="1828800" lvl="3" indent="-342900" algn="l" rtl="0">
              <a:lnSpc>
                <a:spcPct val="100000"/>
              </a:lnSpc>
              <a:spcBef>
                <a:spcPts val="500"/>
              </a:spcBef>
              <a:spcAft>
                <a:spcPts val="0"/>
              </a:spcAft>
              <a:buSzPts val="1800"/>
              <a:buFont typeface="Arial"/>
              <a:buChar char="•"/>
              <a:defRPr sz="1800"/>
            </a:lvl4pPr>
            <a:lvl5pPr marL="2286000" lvl="4" indent="-342900" algn="l" rtl="0">
              <a:lnSpc>
                <a:spcPct val="100000"/>
              </a:lnSpc>
              <a:spcBef>
                <a:spcPts val="500"/>
              </a:spcBef>
              <a:spcAft>
                <a:spcPts val="0"/>
              </a:spcAft>
              <a:buSzPts val="1800"/>
              <a:buFont typeface="Arial"/>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bullets, image right circle">
  <p:cSld name="Title, bullets, image right circle">
    <p:spTree>
      <p:nvGrpSpPr>
        <p:cNvPr id="1" name="Shape 805"/>
        <p:cNvGrpSpPr/>
        <p:nvPr/>
      </p:nvGrpSpPr>
      <p:grpSpPr>
        <a:xfrm>
          <a:off x="0" y="0"/>
          <a:ext cx="0" cy="0"/>
          <a:chOff x="0" y="0"/>
          <a:chExt cx="0" cy="0"/>
        </a:xfrm>
      </p:grpSpPr>
      <p:sp>
        <p:nvSpPr>
          <p:cNvPr id="806" name="Google Shape;806;p99"/>
          <p:cNvSpPr txBox="1">
            <a:spLocks noGrp="1"/>
          </p:cNvSpPr>
          <p:nvPr>
            <p:ph type="title"/>
          </p:nvPr>
        </p:nvSpPr>
        <p:spPr>
          <a:xfrm>
            <a:off x="316800" y="274638"/>
            <a:ext cx="3919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99"/>
          <p:cNvSpPr txBox="1">
            <a:spLocks noGrp="1"/>
          </p:cNvSpPr>
          <p:nvPr>
            <p:ph type="body" idx="1"/>
          </p:nvPr>
        </p:nvSpPr>
        <p:spPr>
          <a:xfrm>
            <a:off x="315950" y="1370013"/>
            <a:ext cx="3919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SzPts val="1600"/>
              <a:buFont typeface="Arial"/>
              <a:buChar char="•"/>
              <a:defRPr sz="1600"/>
            </a:lvl1pPr>
            <a:lvl2pPr marL="914400" lvl="1" indent="-330200" algn="l" rtl="0">
              <a:lnSpc>
                <a:spcPct val="100000"/>
              </a:lnSpc>
              <a:spcBef>
                <a:spcPts val="500"/>
              </a:spcBef>
              <a:spcAft>
                <a:spcPts val="0"/>
              </a:spcAft>
              <a:buSzPts val="1600"/>
              <a:buFont typeface="Arial"/>
              <a:buChar char="•"/>
              <a:defRPr sz="1600"/>
            </a:lvl2pPr>
            <a:lvl3pPr marL="1371600" lvl="2" indent="-330200" algn="l" rtl="0">
              <a:lnSpc>
                <a:spcPct val="100000"/>
              </a:lnSpc>
              <a:spcBef>
                <a:spcPts val="500"/>
              </a:spcBef>
              <a:spcAft>
                <a:spcPts val="0"/>
              </a:spcAft>
              <a:buSzPts val="1600"/>
              <a:buFont typeface="Arial"/>
              <a:buChar char="•"/>
              <a:defRPr sz="1600"/>
            </a:lvl3pPr>
            <a:lvl4pPr marL="1828800" lvl="3" indent="-330200" algn="l" rtl="0">
              <a:lnSpc>
                <a:spcPct val="100000"/>
              </a:lnSpc>
              <a:spcBef>
                <a:spcPts val="500"/>
              </a:spcBef>
              <a:spcAft>
                <a:spcPts val="0"/>
              </a:spcAft>
              <a:buSzPts val="1600"/>
              <a:buFont typeface="Arial"/>
              <a:buChar char="•"/>
              <a:defRPr sz="1600"/>
            </a:lvl4pPr>
            <a:lvl5pPr marL="2286000" lvl="4" indent="-330200" algn="l" rtl="0">
              <a:lnSpc>
                <a:spcPct val="100000"/>
              </a:lnSpc>
              <a:spcBef>
                <a:spcPts val="500"/>
              </a:spcBef>
              <a:spcAft>
                <a:spcPts val="0"/>
              </a:spcAft>
              <a:buSzPts val="1600"/>
              <a:buFont typeface="Arial"/>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08" name="Google Shape;808;p99"/>
          <p:cNvSpPr>
            <a:spLocks noGrp="1"/>
          </p:cNvSpPr>
          <p:nvPr>
            <p:ph type="pic" idx="2"/>
          </p:nvPr>
        </p:nvSpPr>
        <p:spPr>
          <a:xfrm>
            <a:off x="4350450" y="-1815038"/>
            <a:ext cx="6370200" cy="6370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Quote">
  <p:cSld name="Big Quote">
    <p:spTree>
      <p:nvGrpSpPr>
        <p:cNvPr id="1" name="Shape 809"/>
        <p:cNvGrpSpPr/>
        <p:nvPr/>
      </p:nvGrpSpPr>
      <p:grpSpPr>
        <a:xfrm>
          <a:off x="0" y="0"/>
          <a:ext cx="0" cy="0"/>
          <a:chOff x="0" y="0"/>
          <a:chExt cx="0" cy="0"/>
        </a:xfrm>
      </p:grpSpPr>
      <p:sp>
        <p:nvSpPr>
          <p:cNvPr id="810" name="Google Shape;810;p100"/>
          <p:cNvSpPr txBox="1">
            <a:spLocks noGrp="1"/>
          </p:cNvSpPr>
          <p:nvPr>
            <p:ph type="title"/>
          </p:nvPr>
        </p:nvSpPr>
        <p:spPr>
          <a:xfrm>
            <a:off x="316800" y="1541776"/>
            <a:ext cx="7029300" cy="2059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1" name="Google Shape;811;p100"/>
          <p:cNvPicPr preferRelativeResize="0"/>
          <p:nvPr/>
        </p:nvPicPr>
        <p:blipFill rotWithShape="1">
          <a:blip r:embed="rId2">
            <a:alphaModFix/>
          </a:blip>
          <a:srcRect/>
          <a:stretch/>
        </p:blipFill>
        <p:spPr>
          <a:xfrm>
            <a:off x="317731" y="593467"/>
            <a:ext cx="778123" cy="682488"/>
          </a:xfrm>
          <a:prstGeom prst="rect">
            <a:avLst/>
          </a:prstGeom>
          <a:noFill/>
          <a:ln>
            <a:noFill/>
          </a:ln>
        </p:spPr>
      </p:pic>
      <p:sp>
        <p:nvSpPr>
          <p:cNvPr id="812" name="Google Shape;812;p100"/>
          <p:cNvSpPr txBox="1">
            <a:spLocks noGrp="1"/>
          </p:cNvSpPr>
          <p:nvPr>
            <p:ph type="body" idx="1"/>
          </p:nvPr>
        </p:nvSpPr>
        <p:spPr>
          <a:xfrm>
            <a:off x="316799" y="3942066"/>
            <a:ext cx="7029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image circle with artwork">
  <p:cSld name="Title, image circle with artwork">
    <p:spTree>
      <p:nvGrpSpPr>
        <p:cNvPr id="1" name="Shape 813"/>
        <p:cNvGrpSpPr/>
        <p:nvPr/>
      </p:nvGrpSpPr>
      <p:grpSpPr>
        <a:xfrm>
          <a:off x="0" y="0"/>
          <a:ext cx="0" cy="0"/>
          <a:chOff x="0" y="0"/>
          <a:chExt cx="0" cy="0"/>
        </a:xfrm>
      </p:grpSpPr>
      <p:sp>
        <p:nvSpPr>
          <p:cNvPr id="814" name="Google Shape;814;p101"/>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5" name="Google Shape;815;p101"/>
          <p:cNvSpPr txBox="1">
            <a:spLocks noGrp="1"/>
          </p:cNvSpPr>
          <p:nvPr>
            <p:ph type="title"/>
          </p:nvPr>
        </p:nvSpPr>
        <p:spPr>
          <a:xfrm>
            <a:off x="316801" y="726378"/>
            <a:ext cx="37791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6" name="Google Shape;816;p101"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17" name="Google Shape;817;p101"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17"/>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ody copy, image circle with artwork">
  <p:cSld name="Body copy, image circle with artwork">
    <p:spTree>
      <p:nvGrpSpPr>
        <p:cNvPr id="1" name="Shape 818"/>
        <p:cNvGrpSpPr/>
        <p:nvPr/>
      </p:nvGrpSpPr>
      <p:grpSpPr>
        <a:xfrm>
          <a:off x="0" y="0"/>
          <a:ext cx="0" cy="0"/>
          <a:chOff x="0" y="0"/>
          <a:chExt cx="0" cy="0"/>
        </a:xfrm>
      </p:grpSpPr>
      <p:sp>
        <p:nvSpPr>
          <p:cNvPr id="819" name="Google Shape;819;p102"/>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0" name="Google Shape;820;p102"/>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1" name="Google Shape;821;p102"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22" name="Google Shape;822;p102"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2"/>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image circle with artwork">
  <p:cSld name="Quote, image circle with artwork">
    <p:spTree>
      <p:nvGrpSpPr>
        <p:cNvPr id="1" name="Shape 823"/>
        <p:cNvGrpSpPr/>
        <p:nvPr/>
      </p:nvGrpSpPr>
      <p:grpSpPr>
        <a:xfrm>
          <a:off x="0" y="0"/>
          <a:ext cx="0" cy="0"/>
          <a:chOff x="0" y="0"/>
          <a:chExt cx="0" cy="0"/>
        </a:xfrm>
      </p:grpSpPr>
      <p:sp>
        <p:nvSpPr>
          <p:cNvPr id="824" name="Google Shape;824;p103"/>
          <p:cNvSpPr txBox="1">
            <a:spLocks noGrp="1"/>
          </p:cNvSpPr>
          <p:nvPr>
            <p:ph type="title"/>
          </p:nvPr>
        </p:nvSpPr>
        <p:spPr>
          <a:xfrm>
            <a:off x="316801" y="1536142"/>
            <a:ext cx="38769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25" name="Google Shape;825;p103"/>
          <p:cNvPicPr preferRelativeResize="0"/>
          <p:nvPr/>
        </p:nvPicPr>
        <p:blipFill rotWithShape="1">
          <a:blip r:embed="rId2">
            <a:alphaModFix/>
          </a:blip>
          <a:srcRect/>
          <a:stretch/>
        </p:blipFill>
        <p:spPr>
          <a:xfrm>
            <a:off x="317538" y="709786"/>
            <a:ext cx="616672" cy="540880"/>
          </a:xfrm>
          <a:prstGeom prst="rect">
            <a:avLst/>
          </a:prstGeom>
          <a:noFill/>
          <a:ln>
            <a:noFill/>
          </a:ln>
        </p:spPr>
      </p:pic>
      <p:sp>
        <p:nvSpPr>
          <p:cNvPr id="826" name="Google Shape;826;p103"/>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7" name="Google Shape;827;p103"/>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8" name="Google Shape;828;p103" descr="Ein Bild, das Spiel, Uhr, Blume enthält.&#10;&#10;Automatisch generierte Beschreibung"/>
          <p:cNvPicPr preferRelativeResize="0"/>
          <p:nvPr/>
        </p:nvPicPr>
        <p:blipFill rotWithShape="1">
          <a:blip r:embed="rId3">
            <a:alphaModFix/>
          </a:blip>
          <a:srcRect/>
          <a:stretch/>
        </p:blipFill>
        <p:spPr>
          <a:xfrm>
            <a:off x="4493973" y="404648"/>
            <a:ext cx="4334203" cy="4334203"/>
          </a:xfrm>
          <a:prstGeom prst="rect">
            <a:avLst/>
          </a:prstGeom>
          <a:noFill/>
          <a:ln>
            <a:noFill/>
          </a:ln>
        </p:spPr>
      </p:pic>
      <p:pic>
        <p:nvPicPr>
          <p:cNvPr id="829" name="Google Shape;829;p103" descr="Ein Bild, das Spiel, Uhr, Blume enthält.&#10;&#10;Automatisch generierte Beschreibung"/>
          <p:cNvPicPr preferRelativeResize="0"/>
          <p:nvPr/>
        </p:nvPicPr>
        <p:blipFill rotWithShape="1">
          <a:blip r:embed="rId3">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9"/>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 bg image">
  <p:cSld name="Quote, bg image">
    <p:spTree>
      <p:nvGrpSpPr>
        <p:cNvPr id="1" name="Shape 830"/>
        <p:cNvGrpSpPr/>
        <p:nvPr/>
      </p:nvGrpSpPr>
      <p:grpSpPr>
        <a:xfrm>
          <a:off x="0" y="0"/>
          <a:ext cx="0" cy="0"/>
          <a:chOff x="0" y="0"/>
          <a:chExt cx="0" cy="0"/>
        </a:xfrm>
      </p:grpSpPr>
      <p:sp>
        <p:nvSpPr>
          <p:cNvPr id="831" name="Google Shape;831;p104"/>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2" name="Google Shape;832;p104"/>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3" name="Google Shape;833;p104"/>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4" name="Google Shape;834;p104"/>
          <p:cNvSpPr/>
          <p:nvPr/>
        </p:nvSpPr>
        <p:spPr>
          <a:xfrm>
            <a:off x="0" y="-3338"/>
            <a:ext cx="9565200" cy="51468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5" name="Google Shape;835;p104"/>
          <p:cNvSpPr txBox="1">
            <a:spLocks noGrp="1"/>
          </p:cNvSpPr>
          <p:nvPr>
            <p:ph type="title"/>
          </p:nvPr>
        </p:nvSpPr>
        <p:spPr>
          <a:xfrm>
            <a:off x="316800" y="1536142"/>
            <a:ext cx="39663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36" name="Google Shape;836;p104"/>
          <p:cNvPicPr preferRelativeResize="0"/>
          <p:nvPr/>
        </p:nvPicPr>
        <p:blipFill rotWithShape="1">
          <a:blip r:embed="rId2">
            <a:alphaModFix/>
          </a:blip>
          <a:srcRect/>
          <a:stretch/>
        </p:blipFill>
        <p:spPr>
          <a:xfrm>
            <a:off x="316800" y="712362"/>
            <a:ext cx="618148" cy="535728"/>
          </a:xfrm>
          <a:prstGeom prst="rect">
            <a:avLst/>
          </a:prstGeom>
          <a:noFill/>
          <a:ln>
            <a:noFill/>
          </a:ln>
        </p:spPr>
      </p:pic>
      <p:sp>
        <p:nvSpPr>
          <p:cNvPr id="837" name="Google Shape;837;p104"/>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solidFill>
                  <a:schemeClr val="lt1"/>
                </a:solidFill>
              </a:defRPr>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8" name="Google Shape;838;p104"/>
          <p:cNvSpPr txBox="1">
            <a:spLocks noGrp="1"/>
          </p:cNvSpPr>
          <p:nvPr>
            <p:ph type="body" idx="3"/>
          </p:nvPr>
        </p:nvSpPr>
        <p:spPr>
          <a:xfrm>
            <a:off x="8515158" y="261937"/>
            <a:ext cx="367500" cy="38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lvl1pPr marL="457200" lvl="0" indent="-228600" algn="l" rtl="0">
              <a:lnSpc>
                <a:spcPct val="150000"/>
              </a:lnSpc>
              <a:spcBef>
                <a:spcPts val="1000"/>
              </a:spcBef>
              <a:spcAft>
                <a:spcPts val="0"/>
              </a:spcAft>
              <a:buSzPts val="2000"/>
              <a:buNone/>
              <a:defRPr>
                <a:solidFill>
                  <a:schemeClr val="dk1"/>
                </a:solidFill>
              </a:defRPr>
            </a:lvl1pPr>
            <a:lvl2pPr marL="914400" lvl="1" indent="-228600" algn="l" rtl="0">
              <a:lnSpc>
                <a:spcPct val="150000"/>
              </a:lnSpc>
              <a:spcBef>
                <a:spcPts val="500"/>
              </a:spcBef>
              <a:spcAft>
                <a:spcPts val="0"/>
              </a:spcAft>
              <a:buSzPts val="1800"/>
              <a:buNone/>
              <a:defRPr>
                <a:solidFill>
                  <a:schemeClr val="dk1"/>
                </a:solidFill>
              </a:defRPr>
            </a:lvl2pPr>
            <a:lvl3pPr marL="1371600" lvl="2" indent="-228600" algn="l" rtl="0">
              <a:lnSpc>
                <a:spcPct val="150000"/>
              </a:lnSpc>
              <a:spcBef>
                <a:spcPts val="500"/>
              </a:spcBef>
              <a:spcAft>
                <a:spcPts val="0"/>
              </a:spcAft>
              <a:buSzPts val="1600"/>
              <a:buNone/>
              <a:defRPr>
                <a:solidFill>
                  <a:schemeClr val="dk1"/>
                </a:solidFill>
              </a:defRPr>
            </a:lvl3pPr>
            <a:lvl4pPr marL="1828800" lvl="3" indent="-228600" algn="l" rtl="0">
              <a:lnSpc>
                <a:spcPct val="150000"/>
              </a:lnSpc>
              <a:spcBef>
                <a:spcPts val="500"/>
              </a:spcBef>
              <a:spcAft>
                <a:spcPts val="0"/>
              </a:spcAft>
              <a:buSzPts val="1400"/>
              <a:buNone/>
              <a:defRPr>
                <a:solidFill>
                  <a:schemeClr val="dk1"/>
                </a:solidFill>
              </a:defRPr>
            </a:lvl4pPr>
            <a:lvl5pPr marL="2286000" lvl="4" indent="-228600" algn="l" rtl="0">
              <a:lnSpc>
                <a:spcPct val="15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ody copy, bg image">
  <p:cSld name="Body copy, bg image">
    <p:spTree>
      <p:nvGrpSpPr>
        <p:cNvPr id="1" name="Shape 839"/>
        <p:cNvGrpSpPr/>
        <p:nvPr/>
      </p:nvGrpSpPr>
      <p:grpSpPr>
        <a:xfrm>
          <a:off x="0" y="0"/>
          <a:ext cx="0" cy="0"/>
          <a:chOff x="0" y="0"/>
          <a:chExt cx="0" cy="0"/>
        </a:xfrm>
      </p:grpSpPr>
      <p:sp>
        <p:nvSpPr>
          <p:cNvPr id="840" name="Google Shape;840;p105"/>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1" name="Google Shape;841;p105"/>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2" name="Google Shape;842;p105"/>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3" name="Google Shape;843;p105"/>
          <p:cNvSpPr txBox="1">
            <a:spLocks noGrp="1"/>
          </p:cNvSpPr>
          <p:nvPr>
            <p:ph type="body" idx="1"/>
          </p:nvPr>
        </p:nvSpPr>
        <p:spPr>
          <a:xfrm>
            <a:off x="315950" y="568948"/>
            <a:ext cx="40608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44" name="Google Shape;844;p105"/>
          <p:cNvGrpSpPr/>
          <p:nvPr/>
        </p:nvGrpSpPr>
        <p:grpSpPr>
          <a:xfrm>
            <a:off x="8522419" y="271530"/>
            <a:ext cx="351033" cy="364571"/>
            <a:chOff x="59275" y="74425"/>
            <a:chExt cx="2865575" cy="2828325"/>
          </a:xfrm>
        </p:grpSpPr>
        <p:sp>
          <p:nvSpPr>
            <p:cNvPr id="845" name="Google Shape;845;p105"/>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05"/>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bullets, bg image">
  <p:cSld name="Title, bullets, bg image">
    <p:spTree>
      <p:nvGrpSpPr>
        <p:cNvPr id="1" name="Shape 847"/>
        <p:cNvGrpSpPr/>
        <p:nvPr/>
      </p:nvGrpSpPr>
      <p:grpSpPr>
        <a:xfrm>
          <a:off x="0" y="0"/>
          <a:ext cx="0" cy="0"/>
          <a:chOff x="0" y="0"/>
          <a:chExt cx="0" cy="0"/>
        </a:xfrm>
      </p:grpSpPr>
      <p:sp>
        <p:nvSpPr>
          <p:cNvPr id="848" name="Google Shape;848;p106"/>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9" name="Google Shape;849;p106"/>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0" name="Google Shape;850;p106"/>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51" name="Google Shape;851;p106"/>
          <p:cNvSpPr txBox="1">
            <a:spLocks noGrp="1"/>
          </p:cNvSpPr>
          <p:nvPr>
            <p:ph type="title"/>
          </p:nvPr>
        </p:nvSpPr>
        <p:spPr>
          <a:xfrm>
            <a:off x="316799" y="274638"/>
            <a:ext cx="4060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06"/>
          <p:cNvSpPr txBox="1">
            <a:spLocks noGrp="1"/>
          </p:cNvSpPr>
          <p:nvPr>
            <p:ph type="body" idx="1"/>
          </p:nvPr>
        </p:nvSpPr>
        <p:spPr>
          <a:xfrm>
            <a:off x="315949" y="1370013"/>
            <a:ext cx="4060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Clr>
                <a:srgbClr val="0029FF"/>
              </a:buClr>
              <a:buSzPts val="1600"/>
              <a:buFont typeface="Arial"/>
              <a:buChar char="•"/>
              <a:defRPr sz="16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3" name="Google Shape;853;p106"/>
          <p:cNvGrpSpPr/>
          <p:nvPr/>
        </p:nvGrpSpPr>
        <p:grpSpPr>
          <a:xfrm>
            <a:off x="8522419" y="271530"/>
            <a:ext cx="351033" cy="364571"/>
            <a:chOff x="59275" y="74425"/>
            <a:chExt cx="2865575" cy="2828325"/>
          </a:xfrm>
        </p:grpSpPr>
        <p:sp>
          <p:nvSpPr>
            <p:cNvPr id="854" name="Google Shape;854;p106"/>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6"/>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5.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6.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9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9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9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9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3" name="Google Shape;53;p13"/>
          <p:cNvPicPr preferRelativeResize="0"/>
          <p:nvPr/>
        </p:nvPicPr>
        <p:blipFill rotWithShape="1">
          <a:blip r:embed="rId9">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1" name="Google Shape;191;p21"/>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92" name="Google Shape;192;p21"/>
          <p:cNvPicPr preferRelativeResize="0"/>
          <p:nvPr/>
        </p:nvPicPr>
        <p:blipFill rotWithShape="1">
          <a:blip r:embed="rId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1" name="Google Shape;211;p27"/>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00" name="Google Shape;500;p6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75"/>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83" name="Google Shape;583;p75"/>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15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84" name="Google Shape;584;p75"/>
          <p:cNvPicPr preferRelativeResize="0"/>
          <p:nvPr/>
        </p:nvPicPr>
        <p:blipFill rotWithShape="1">
          <a:blip r:embed="rId2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3" r:id="rId7"/>
    <p:sldLayoutId id="2147483724" r:id="rId8"/>
    <p:sldLayoutId id="2147483725" r:id="rId9"/>
    <p:sldLayoutId id="2147483726" r:id="rId10"/>
    <p:sldLayoutId id="2147483727" r:id="rId11"/>
    <p:sldLayoutId id="2147483731" r:id="rId12"/>
    <p:sldLayoutId id="2147483733" r:id="rId13"/>
    <p:sldLayoutId id="2147483734" r:id="rId14"/>
    <p:sldLayoutId id="2147483735" r:id="rId15"/>
    <p:sldLayoutId id="2147483736"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hyperlink" Target="mailto:ekramml0013@gmail.com"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hyperlink" Target="https://www.researchgate.net/profile/Md-Ekram-Hossain-2/research" TargetMode="External"/><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hyperlink" Target="https://ekram1936.github.io/My-Portfolio/"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s3.amazonaws.com/tripdata/JC-202407-citibike-tripdata.csv.zip" TargetMode="External"/><Relationship Id="rId2" Type="http://schemas.openxmlformats.org/officeDocument/2006/relationships/notesSlide" Target="../notesSlides/notesSlide6.xml"/><Relationship Id="rId1" Type="http://schemas.openxmlformats.org/officeDocument/2006/relationships/slideLayout" Target="../slideLayouts/slideLayout54.xml"/><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29"/>
          <p:cNvSpPr txBox="1">
            <a:spLocks noGrp="1"/>
          </p:cNvSpPr>
          <p:nvPr>
            <p:ph type="title"/>
          </p:nvPr>
        </p:nvSpPr>
        <p:spPr>
          <a:xfrm>
            <a:off x="323972" y="1187865"/>
            <a:ext cx="4883568" cy="1530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GB" dirty="0"/>
              <a:t>Data Science Challenge</a:t>
            </a:r>
          </a:p>
        </p:txBody>
      </p:sp>
      <p:sp>
        <p:nvSpPr>
          <p:cNvPr id="1000" name="Google Shape;1000;p129"/>
          <p:cNvSpPr txBox="1">
            <a:spLocks noGrp="1"/>
          </p:cNvSpPr>
          <p:nvPr>
            <p:ph type="body" idx="1"/>
          </p:nvPr>
        </p:nvSpPr>
        <p:spPr>
          <a:xfrm>
            <a:off x="323972" y="4212420"/>
            <a:ext cx="4786292"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GB" dirty="0"/>
              <a:t>Md Ekram Hossain, M.Sc. In Data Science</a:t>
            </a:r>
          </a:p>
        </p:txBody>
      </p:sp>
      <p:sp>
        <p:nvSpPr>
          <p:cNvPr id="1001" name="Google Shape;1001;p129"/>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 dirty="0"/>
              <a:t>16.09.2024</a:t>
            </a:r>
            <a:endParaRPr dirty="0"/>
          </a:p>
        </p:txBody>
      </p:sp>
      <p:sp>
        <p:nvSpPr>
          <p:cNvPr id="1002" name="Google Shape;1002;p129"/>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2000"/>
              <a:buFont typeface="Arial"/>
              <a:buNone/>
            </a:pPr>
            <a:r>
              <a:rPr lang="en-GB" dirty="0"/>
              <a:t>Data-Driven Insights for Citi Bike: Optimizing Business Growth &amp; Cost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429F8E90-48AC-A2E3-5090-F0FA4751BB9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147F6CFB-A2B9-EC67-7AFA-653E20A14A0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DE2F6DA6-459E-0FAA-F353-FAF6378DA43E}"/>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Morning Peak (5 AM - 11 AM)</a:t>
            </a:r>
            <a:r>
              <a:rPr lang="en-GB" sz="1000" dirty="0"/>
              <a:t>:</a:t>
            </a:r>
          </a:p>
          <a:p>
            <a:pPr>
              <a:buFont typeface="Arial" panose="020B0604020202020204" pitchFamily="34" charset="0"/>
              <a:buChar char="•"/>
            </a:pPr>
            <a:r>
              <a:rPr lang="en-GB" sz="1000" dirty="0"/>
              <a:t>The </a:t>
            </a:r>
            <a:r>
              <a:rPr lang="en-GB" sz="1000" b="1" dirty="0"/>
              <a:t>morning commute</a:t>
            </a:r>
            <a:r>
              <a:rPr lang="en-GB" sz="1000" dirty="0"/>
              <a:t> also shows a significant spike in ridership, particularly between </a:t>
            </a:r>
            <a:r>
              <a:rPr lang="en-GB" sz="1000" b="1" dirty="0"/>
              <a:t>7 AM and 11 AM</a:t>
            </a:r>
            <a:r>
              <a:rPr lang="en-GB" sz="1000" dirty="0"/>
              <a:t>, peaking at </a:t>
            </a:r>
            <a:r>
              <a:rPr lang="en-GB" sz="1000" b="1" dirty="0"/>
              <a:t>8 AM</a:t>
            </a:r>
            <a:r>
              <a:rPr lang="en-GB" sz="1000" dirty="0"/>
              <a:t> (~7,000 rides). </a:t>
            </a:r>
            <a:r>
              <a:rPr lang="en-GB" sz="1000" dirty="0">
                <a:solidFill>
                  <a:schemeClr val="tx2"/>
                </a:solidFill>
              </a:rPr>
              <a:t>morning trips are shorter</a:t>
            </a:r>
            <a:r>
              <a:rPr lang="en-GB" sz="1000" dirty="0"/>
              <a:t>, averaging </a:t>
            </a:r>
            <a:r>
              <a:rPr lang="en-GB" sz="1000" dirty="0">
                <a:solidFill>
                  <a:schemeClr val="tx2"/>
                </a:solidFill>
              </a:rPr>
              <a:t>8 -10 minutes</a:t>
            </a:r>
            <a:r>
              <a:rPr lang="en-GB" sz="1000" dirty="0"/>
              <a:t>.</a:t>
            </a:r>
          </a:p>
          <a:p>
            <a:pPr>
              <a:buFont typeface="Arial" panose="020B0604020202020204" pitchFamily="34" charset="0"/>
              <a:buChar char="•"/>
            </a:pPr>
            <a:r>
              <a:rPr lang="en-GB" sz="1000" dirty="0"/>
              <a:t>This pattern is typical for weekday mornings, with riders commuting to work or connecting to other public transportation.</a:t>
            </a:r>
          </a:p>
        </p:txBody>
      </p:sp>
      <p:pic>
        <p:nvPicPr>
          <p:cNvPr id="4" name="Picture 3">
            <a:extLst>
              <a:ext uri="{FF2B5EF4-FFF2-40B4-BE49-F238E27FC236}">
                <a16:creationId xmlns:a16="http://schemas.microsoft.com/office/drawing/2014/main" id="{B6CFAAD5-C14A-FDF2-B7E0-E0B02A6E3111}"/>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5031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12641AFD-2C2A-112D-FD16-1F36D285643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9861D7F-F0C5-B691-317D-705209927033}"/>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51FE7E-F75B-BBA4-9EA1-EC28156BADF7}"/>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Afternoon Stability (12 PM - 4 PM)</a:t>
            </a:r>
            <a:r>
              <a:rPr lang="en-GB" sz="1000" dirty="0"/>
              <a:t>:</a:t>
            </a:r>
          </a:p>
          <a:p>
            <a:pPr>
              <a:buFont typeface="Arial" panose="020B0604020202020204" pitchFamily="34" charset="0"/>
              <a:buChar char="•"/>
            </a:pPr>
            <a:r>
              <a:rPr lang="en-GB" sz="1000" dirty="0"/>
              <a:t>The afternoon period demonstrates a stable and moderate ridership (~5,000–7,000 rides), indicating a mix of </a:t>
            </a:r>
            <a:r>
              <a:rPr lang="en-GB" sz="1000" dirty="0">
                <a:solidFill>
                  <a:schemeClr val="tx2"/>
                </a:solidFill>
              </a:rPr>
              <a:t>leisure rides </a:t>
            </a:r>
            <a:r>
              <a:rPr lang="en-GB" sz="1000" dirty="0"/>
              <a:t>and </a:t>
            </a:r>
            <a:r>
              <a:rPr lang="en-GB" sz="1000" dirty="0">
                <a:solidFill>
                  <a:schemeClr val="tx2"/>
                </a:solidFill>
              </a:rPr>
              <a:t>short-distance trips, </a:t>
            </a:r>
            <a:r>
              <a:rPr lang="en-GB" sz="1000" dirty="0"/>
              <a:t>averaging </a:t>
            </a:r>
            <a:r>
              <a:rPr lang="en-GB" sz="1000" dirty="0">
                <a:solidFill>
                  <a:schemeClr val="tx2"/>
                </a:solidFill>
              </a:rPr>
              <a:t>10-12 minutes .</a:t>
            </a:r>
          </a:p>
          <a:p>
            <a:pPr>
              <a:buFont typeface="Arial" panose="020B0604020202020204" pitchFamily="34" charset="0"/>
              <a:buChar char="•"/>
            </a:pPr>
            <a:r>
              <a:rPr lang="en-GB" sz="1000" dirty="0"/>
              <a:t>This period suggests less work-related travel and more </a:t>
            </a:r>
            <a:r>
              <a:rPr lang="en-GB" sz="1000" dirty="0">
                <a:solidFill>
                  <a:schemeClr val="tx2"/>
                </a:solidFill>
              </a:rPr>
              <a:t>casual or recreational usage </a:t>
            </a:r>
            <a:r>
              <a:rPr lang="en-GB" sz="1000" dirty="0"/>
              <a:t>of bikes, possibly from tourists or locals out for a ride.</a:t>
            </a:r>
          </a:p>
        </p:txBody>
      </p:sp>
      <p:pic>
        <p:nvPicPr>
          <p:cNvPr id="4" name="Picture 3">
            <a:extLst>
              <a:ext uri="{FF2B5EF4-FFF2-40B4-BE49-F238E27FC236}">
                <a16:creationId xmlns:a16="http://schemas.microsoft.com/office/drawing/2014/main" id="{2FA31734-EE05-0872-CF3F-0BB3A81FDA67}"/>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2656460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124190C-9166-A8D3-BE8A-808D4BE856F4}"/>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79D795CB-BF50-E42F-B732-6F109303FAF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987D0F4E-6630-629E-F0FF-8E2C3716DD2B}"/>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Night-time Dip (9 PM - 4 AM)</a:t>
            </a:r>
            <a:r>
              <a:rPr lang="en-GB" sz="1000" dirty="0"/>
              <a:t>: </a:t>
            </a:r>
          </a:p>
          <a:p>
            <a:r>
              <a:rPr lang="en-GB" sz="1000" dirty="0"/>
              <a:t>There’s a significant </a:t>
            </a:r>
            <a:r>
              <a:rPr lang="en-GB" sz="1000" b="1" dirty="0"/>
              <a:t>drop in ride count</a:t>
            </a:r>
            <a:r>
              <a:rPr lang="en-GB" sz="1000" dirty="0"/>
              <a:t> during the </a:t>
            </a:r>
            <a:r>
              <a:rPr lang="en-GB" sz="1000" b="1" dirty="0"/>
              <a:t>late-night hours</a:t>
            </a:r>
            <a:r>
              <a:rPr lang="en-GB" sz="1000" dirty="0"/>
              <a:t>, with less than </a:t>
            </a:r>
            <a:r>
              <a:rPr lang="en-GB" sz="1000" b="1" dirty="0"/>
              <a:t>2,000 rides per hour</a:t>
            </a:r>
            <a:r>
              <a:rPr lang="en-GB" sz="1000" dirty="0"/>
              <a:t> between </a:t>
            </a:r>
            <a:r>
              <a:rPr lang="en-GB" sz="1000" b="1" dirty="0"/>
              <a:t>12 AM and 4 AM</a:t>
            </a:r>
            <a:r>
              <a:rPr lang="en-GB" sz="1000" dirty="0"/>
              <a:t>. </a:t>
            </a:r>
          </a:p>
          <a:p>
            <a:r>
              <a:rPr lang="en-GB" sz="1000" dirty="0"/>
              <a:t>Despite the low ride count, </a:t>
            </a:r>
            <a:r>
              <a:rPr lang="en-GB" sz="1000" b="1" dirty="0"/>
              <a:t>trip durations are longer</a:t>
            </a:r>
            <a:r>
              <a:rPr lang="en-GB" sz="1000" dirty="0"/>
              <a:t>, averaging </a:t>
            </a:r>
            <a:r>
              <a:rPr lang="en-GB" sz="1000" dirty="0">
                <a:solidFill>
                  <a:schemeClr val="tx2"/>
                </a:solidFill>
              </a:rPr>
              <a:t>15-18 minutes</a:t>
            </a:r>
            <a:r>
              <a:rPr lang="en-GB" sz="1000" dirty="0"/>
              <a:t>. Riders at this time may be using bikes for </a:t>
            </a:r>
            <a:r>
              <a:rPr lang="en-GB" sz="1000" b="1" dirty="0"/>
              <a:t>leisure rides</a:t>
            </a:r>
            <a:r>
              <a:rPr lang="en-GB" sz="1000" dirty="0"/>
              <a:t>, or they may be traveling greater distances to return home after </a:t>
            </a:r>
            <a:r>
              <a:rPr lang="en-GB" sz="1000" dirty="0">
                <a:solidFill>
                  <a:schemeClr val="tx2"/>
                </a:solidFill>
              </a:rPr>
              <a:t>late-night activities</a:t>
            </a:r>
            <a:r>
              <a:rPr lang="en-GB" sz="1000" dirty="0"/>
              <a:t>.</a:t>
            </a:r>
          </a:p>
        </p:txBody>
      </p:sp>
      <p:pic>
        <p:nvPicPr>
          <p:cNvPr id="4" name="Picture 3">
            <a:extLst>
              <a:ext uri="{FF2B5EF4-FFF2-40B4-BE49-F238E27FC236}">
                <a16:creationId xmlns:a16="http://schemas.microsoft.com/office/drawing/2014/main" id="{EA3C2D20-E3A0-D865-DBD8-6A0ECF06D3FD}"/>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1862274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619FC8B-10CE-66F5-D71E-3AEE5E849BB5}"/>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CFC9111-5380-D8F6-593C-6F063569559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Ride Activity by Station and Week of the Month</a:t>
            </a:r>
            <a:endParaRPr lang="en-DE" sz="2000" dirty="0"/>
          </a:p>
        </p:txBody>
      </p:sp>
      <p:sp>
        <p:nvSpPr>
          <p:cNvPr id="1049" name="Google Shape;1049;p135">
            <a:extLst>
              <a:ext uri="{FF2B5EF4-FFF2-40B4-BE49-F238E27FC236}">
                <a16:creationId xmlns:a16="http://schemas.microsoft.com/office/drawing/2014/main" id="{C9450625-BD15-AC43-75A9-CFB0AC1B5A08}"/>
              </a:ext>
            </a:extLst>
          </p:cNvPr>
          <p:cNvSpPr txBox="1">
            <a:spLocks noGrp="1"/>
          </p:cNvSpPr>
          <p:nvPr>
            <p:ph type="body" idx="1"/>
          </p:nvPr>
        </p:nvSpPr>
        <p:spPr>
          <a:xfrm>
            <a:off x="315950" y="1009277"/>
            <a:ext cx="4200817" cy="3979010"/>
          </a:xfrm>
        </p:spPr>
        <p:txBody>
          <a:bodyPr spcFirstLastPara="1" wrap="square" lIns="0" tIns="0" rIns="0" bIns="0" anchor="t" anchorCtr="0">
            <a:normAutofit fontScale="62500" lnSpcReduction="20000"/>
          </a:bodyPr>
          <a:lstStyle/>
          <a:p>
            <a:pPr marL="114300" indent="0">
              <a:buNone/>
            </a:pPr>
            <a:r>
              <a:rPr lang="en-GB" b="1" dirty="0"/>
              <a:t>Station with Highest Ride Activity</a:t>
            </a:r>
            <a:r>
              <a:rPr lang="en-GB" dirty="0"/>
              <a:t>:</a:t>
            </a:r>
          </a:p>
          <a:p>
            <a:pPr>
              <a:buFont typeface="Arial" panose="020B0604020202020204" pitchFamily="34" charset="0"/>
              <a:buChar char="•"/>
            </a:pPr>
            <a:r>
              <a:rPr lang="en-GB" b="1" dirty="0"/>
              <a:t>Hoboken Terminal - River St &amp; Hudson Pl</a:t>
            </a:r>
            <a:r>
              <a:rPr lang="en-GB" dirty="0"/>
              <a:t> is the </a:t>
            </a:r>
            <a:r>
              <a:rPr lang="en-GB" dirty="0">
                <a:solidFill>
                  <a:schemeClr val="tx2"/>
                </a:solidFill>
              </a:rPr>
              <a:t>busiest station</a:t>
            </a:r>
            <a:r>
              <a:rPr lang="en-GB" dirty="0"/>
              <a:t> consistently throughout the month</a:t>
            </a:r>
          </a:p>
          <a:p>
            <a:pPr>
              <a:buFont typeface="Arial" panose="020B0604020202020204" pitchFamily="34" charset="0"/>
              <a:buChar char="•"/>
            </a:pPr>
            <a:r>
              <a:rPr lang="en-GB" dirty="0"/>
              <a:t>This station is likely a major </a:t>
            </a:r>
            <a:r>
              <a:rPr lang="en-GB" dirty="0">
                <a:solidFill>
                  <a:schemeClr val="tx2"/>
                </a:solidFill>
              </a:rPr>
              <a:t>transportation hub.</a:t>
            </a:r>
          </a:p>
          <a:p>
            <a:pPr marL="114300" indent="0">
              <a:buNone/>
            </a:pPr>
            <a:endParaRPr lang="en-GB" dirty="0">
              <a:solidFill>
                <a:schemeClr val="tx2"/>
              </a:solidFill>
            </a:endParaRPr>
          </a:p>
          <a:p>
            <a:pPr marL="114300" indent="0">
              <a:buNone/>
            </a:pPr>
            <a:r>
              <a:rPr lang="en-GB" b="1" dirty="0"/>
              <a:t>Low Activity Stations</a:t>
            </a:r>
            <a:r>
              <a:rPr lang="en-GB" dirty="0"/>
              <a:t>:</a:t>
            </a:r>
          </a:p>
          <a:p>
            <a:pPr>
              <a:buFont typeface="Arial" panose="020B0604020202020204" pitchFamily="34" charset="0"/>
              <a:buChar char="•"/>
            </a:pPr>
            <a:r>
              <a:rPr lang="en-GB" dirty="0"/>
              <a:t>Several stations such as </a:t>
            </a:r>
            <a:r>
              <a:rPr lang="en-GB" b="1" dirty="0"/>
              <a:t>Baldwin at Montgomery</a:t>
            </a:r>
            <a:r>
              <a:rPr lang="en-GB" dirty="0"/>
              <a:t> and </a:t>
            </a:r>
            <a:r>
              <a:rPr lang="en-GB" b="1" dirty="0"/>
              <a:t>Brunswick &amp; 6th</a:t>
            </a:r>
            <a:r>
              <a:rPr lang="en-GB" dirty="0"/>
              <a:t> show relatively </a:t>
            </a:r>
            <a:r>
              <a:rPr lang="en-GB" dirty="0">
                <a:solidFill>
                  <a:schemeClr val="tx2"/>
                </a:solidFill>
              </a:rPr>
              <a:t>lighter activity</a:t>
            </a:r>
            <a:r>
              <a:rPr lang="en-GB" dirty="0"/>
              <a:t>.</a:t>
            </a:r>
          </a:p>
          <a:p>
            <a:pPr>
              <a:buFont typeface="Arial" panose="020B0604020202020204" pitchFamily="34" charset="0"/>
              <a:buChar char="•"/>
            </a:pPr>
            <a:r>
              <a:rPr lang="en-GB" dirty="0"/>
              <a:t>These stations may be located in </a:t>
            </a:r>
            <a:r>
              <a:rPr lang="en-GB" dirty="0">
                <a:solidFill>
                  <a:schemeClr val="tx2"/>
                </a:solidFill>
              </a:rPr>
              <a:t>residential areas </a:t>
            </a:r>
            <a:r>
              <a:rPr lang="en-GB" dirty="0"/>
              <a:t>or places with </a:t>
            </a:r>
            <a:r>
              <a:rPr lang="en-GB" dirty="0">
                <a:solidFill>
                  <a:schemeClr val="tx2"/>
                </a:solidFill>
              </a:rPr>
              <a:t>less tourist or commuter traffic</a:t>
            </a:r>
            <a:r>
              <a:rPr lang="en-GB" dirty="0"/>
              <a:t>.</a:t>
            </a:r>
          </a:p>
          <a:p>
            <a:pPr marL="114300" indent="0">
              <a:buNone/>
            </a:pPr>
            <a:endParaRPr lang="en-GB" dirty="0"/>
          </a:p>
          <a:p>
            <a:pPr marL="114300" indent="0">
              <a:buNone/>
            </a:pPr>
            <a:r>
              <a:rPr lang="en-GB" b="1" dirty="0"/>
              <a:t>Concentration of Activity at Major Transit Points</a:t>
            </a:r>
            <a:r>
              <a:rPr lang="en-GB" dirty="0"/>
              <a:t>:</a:t>
            </a:r>
          </a:p>
          <a:p>
            <a:pPr>
              <a:buFont typeface="Arial" panose="020B0604020202020204" pitchFamily="34" charset="0"/>
              <a:buChar char="•"/>
            </a:pPr>
            <a:r>
              <a:rPr lang="en-GB" dirty="0"/>
              <a:t>Stations near </a:t>
            </a:r>
            <a:r>
              <a:rPr lang="en-GB" dirty="0">
                <a:solidFill>
                  <a:schemeClr val="tx2"/>
                </a:solidFill>
              </a:rPr>
              <a:t>transit hubs </a:t>
            </a:r>
            <a:r>
              <a:rPr lang="en-GB" dirty="0"/>
              <a:t>such as </a:t>
            </a:r>
            <a:r>
              <a:rPr lang="en-GB" b="1" dirty="0"/>
              <a:t>Hoboken Terminal</a:t>
            </a:r>
            <a:r>
              <a:rPr lang="en-GB" dirty="0"/>
              <a:t> and </a:t>
            </a:r>
            <a:r>
              <a:rPr lang="en-GB" b="1" dirty="0"/>
              <a:t>Washington St</a:t>
            </a:r>
            <a:r>
              <a:rPr lang="en-GB" dirty="0"/>
              <a:t> demonstrate higher ride activity, likely due to their proximity to </a:t>
            </a:r>
            <a:r>
              <a:rPr lang="en-GB" dirty="0">
                <a:solidFill>
                  <a:schemeClr val="tx2"/>
                </a:solidFill>
              </a:rPr>
              <a:t>train or ferry services.</a:t>
            </a:r>
            <a:endParaRPr lang="en-GB" dirty="0"/>
          </a:p>
        </p:txBody>
      </p:sp>
      <p:pic>
        <p:nvPicPr>
          <p:cNvPr id="4" name="Picture 3">
            <a:extLst>
              <a:ext uri="{FF2B5EF4-FFF2-40B4-BE49-F238E27FC236}">
                <a16:creationId xmlns:a16="http://schemas.microsoft.com/office/drawing/2014/main" id="{A80732D8-71E3-220F-873A-16E600599D97}"/>
              </a:ext>
            </a:extLst>
          </p:cNvPr>
          <p:cNvPicPr>
            <a:picLocks noChangeAspect="1"/>
          </p:cNvPicPr>
          <p:nvPr/>
        </p:nvPicPr>
        <p:blipFill>
          <a:blip r:embed="rId3"/>
          <a:stretch>
            <a:fillRect/>
          </a:stretch>
        </p:blipFill>
        <p:spPr>
          <a:xfrm>
            <a:off x="4516767" y="1387848"/>
            <a:ext cx="4547364" cy="2746375"/>
          </a:xfrm>
          <a:prstGeom prst="rect">
            <a:avLst/>
          </a:prstGeom>
        </p:spPr>
      </p:pic>
    </p:spTree>
    <p:extLst>
      <p:ext uri="{BB962C8B-B14F-4D97-AF65-F5344CB8AC3E}">
        <p14:creationId xmlns:p14="http://schemas.microsoft.com/office/powerpoint/2010/main" val="110626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2BA992F-BE15-426D-505A-822CDBA7126C}"/>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043B6323-66F2-BEFD-580D-2D9E6D4E5E38}"/>
              </a:ext>
            </a:extLst>
          </p:cNvPr>
          <p:cNvSpPr txBox="1">
            <a:spLocks noGrp="1"/>
          </p:cNvSpPr>
          <p:nvPr>
            <p:ph type="body" idx="1"/>
          </p:nvPr>
        </p:nvSpPr>
        <p:spPr>
          <a:xfrm>
            <a:off x="590811" y="511511"/>
            <a:ext cx="3780000" cy="659198"/>
          </a:xfrm>
        </p:spPr>
        <p:txBody>
          <a:bodyPr spcFirstLastPara="1" wrap="square" lIns="0" tIns="0" rIns="0" bIns="0" anchor="ctr" anchorCtr="0">
            <a:normAutofit/>
          </a:bodyPr>
          <a:lstStyle/>
          <a:p>
            <a:pPr marL="0" lvl="0" indent="0" rtl="0">
              <a:spcBef>
                <a:spcPts val="0"/>
              </a:spcBef>
              <a:spcAft>
                <a:spcPts val="600"/>
              </a:spcAft>
              <a:buSzPts val="4400"/>
              <a:buNone/>
            </a:pPr>
            <a:r>
              <a:rPr lang="en-GB" b="1" dirty="0">
                <a:solidFill>
                  <a:schemeClr val="tx2"/>
                </a:solidFill>
              </a:rPr>
              <a:t>Heatmap of Bike Rides Across New York City</a:t>
            </a:r>
            <a:endParaRPr lang="en-DE" b="1" dirty="0">
              <a:solidFill>
                <a:schemeClr val="tx2"/>
              </a:solidFill>
            </a:endParaRPr>
          </a:p>
        </p:txBody>
      </p:sp>
      <p:pic>
        <p:nvPicPr>
          <p:cNvPr id="6" name="Picture 5">
            <a:extLst>
              <a:ext uri="{FF2B5EF4-FFF2-40B4-BE49-F238E27FC236}">
                <a16:creationId xmlns:a16="http://schemas.microsoft.com/office/drawing/2014/main" id="{F8AC9AB6-9D4A-255D-BD41-437B3C768675}"/>
              </a:ext>
            </a:extLst>
          </p:cNvPr>
          <p:cNvPicPr>
            <a:picLocks noChangeAspect="1"/>
          </p:cNvPicPr>
          <p:nvPr/>
        </p:nvPicPr>
        <p:blipFill>
          <a:blip r:embed="rId3"/>
          <a:srcRect l="2523" r="1980" b="3"/>
          <a:stretch/>
        </p:blipFill>
        <p:spPr>
          <a:xfrm>
            <a:off x="4773190" y="714870"/>
            <a:ext cx="3713700" cy="3713700"/>
          </a:xfrm>
          <a:prstGeom prst="ellipse">
            <a:avLst/>
          </a:prstGeom>
          <a:noFill/>
          <a:ln>
            <a:noFill/>
          </a:ln>
        </p:spPr>
      </p:pic>
      <p:sp>
        <p:nvSpPr>
          <p:cNvPr id="7" name="Google Shape;1049;p135">
            <a:extLst>
              <a:ext uri="{FF2B5EF4-FFF2-40B4-BE49-F238E27FC236}">
                <a16:creationId xmlns:a16="http://schemas.microsoft.com/office/drawing/2014/main" id="{27F57D27-6EDF-A769-7F03-2C98285E1154}"/>
              </a:ext>
            </a:extLst>
          </p:cNvPr>
          <p:cNvSpPr txBox="1">
            <a:spLocks/>
          </p:cNvSpPr>
          <p:nvPr/>
        </p:nvSpPr>
        <p:spPr>
          <a:xfrm>
            <a:off x="371183" y="1668647"/>
            <a:ext cx="4200817" cy="1806145"/>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lt2"/>
              </a:buClr>
              <a:buSzPts val="1800"/>
              <a:buFont typeface="Arial"/>
              <a:buNone/>
              <a:defRPr sz="18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GB" sz="1200" b="1" dirty="0"/>
              <a:t>High-Demand Stations</a:t>
            </a:r>
            <a:r>
              <a:rPr lang="en-GB" sz="1200" dirty="0"/>
              <a:t>:</a:t>
            </a:r>
          </a:p>
          <a:p>
            <a:pPr>
              <a:buFont typeface="Arial" panose="020B0604020202020204" pitchFamily="34" charset="0"/>
              <a:buChar char="•"/>
            </a:pPr>
            <a:r>
              <a:rPr lang="en-GB" sz="1200" b="1" dirty="0"/>
              <a:t>Hoboken</a:t>
            </a:r>
            <a:r>
              <a:rPr lang="en-GB" sz="1200" dirty="0"/>
              <a:t>: The Hoboken Terminal area has a significant concentration of activity, as seen by clusters with </a:t>
            </a:r>
            <a:r>
              <a:rPr lang="en-GB" sz="1200" b="1" dirty="0"/>
              <a:t>6,221</a:t>
            </a:r>
            <a:r>
              <a:rPr lang="en-GB" sz="1200" dirty="0"/>
              <a:t> and </a:t>
            </a:r>
            <a:r>
              <a:rPr lang="en-GB" sz="1200" b="1" dirty="0"/>
              <a:t>4,783</a:t>
            </a:r>
            <a:r>
              <a:rPr lang="en-GB" sz="1200" dirty="0"/>
              <a:t> rides. This station is likely a </a:t>
            </a:r>
            <a:r>
              <a:rPr lang="en-GB" sz="1200" dirty="0">
                <a:solidFill>
                  <a:schemeClr val="tx2"/>
                </a:solidFill>
              </a:rPr>
              <a:t>key transit hub.</a:t>
            </a:r>
            <a:endParaRPr lang="en-GB" sz="1200" dirty="0"/>
          </a:p>
          <a:p>
            <a:pPr>
              <a:buFont typeface="Arial" panose="020B0604020202020204" pitchFamily="34" charset="0"/>
              <a:buChar char="•"/>
            </a:pPr>
            <a:r>
              <a:rPr lang="en-GB" sz="1200" b="1" dirty="0"/>
              <a:t>Jersey City</a:t>
            </a:r>
            <a:r>
              <a:rPr lang="en-GB" sz="1200" dirty="0"/>
              <a:t>: Similar trends are visible, with clusters showing </a:t>
            </a:r>
            <a:r>
              <a:rPr lang="en-GB" sz="1200" b="1" dirty="0"/>
              <a:t>3,808</a:t>
            </a:r>
            <a:r>
              <a:rPr lang="en-GB" sz="1200" dirty="0"/>
              <a:t> and </a:t>
            </a:r>
            <a:r>
              <a:rPr lang="en-GB" sz="1200" b="1" dirty="0"/>
              <a:t>1,532</a:t>
            </a:r>
            <a:r>
              <a:rPr lang="en-GB" sz="1200" dirty="0"/>
              <a:t> rides.</a:t>
            </a:r>
          </a:p>
        </p:txBody>
      </p:sp>
    </p:spTree>
    <p:extLst>
      <p:ext uri="{BB962C8B-B14F-4D97-AF65-F5344CB8AC3E}">
        <p14:creationId xmlns:p14="http://schemas.microsoft.com/office/powerpoint/2010/main" val="35344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83F0C30-74E1-EF48-DBF6-AAFDD1154F6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39B9F21-2627-CAEF-8723-53AC659C86F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Stations for Bike Traffic: Starts vs Ends</a:t>
            </a:r>
            <a:endParaRPr lang="en-DE" sz="2000" dirty="0"/>
          </a:p>
        </p:txBody>
      </p:sp>
      <p:sp>
        <p:nvSpPr>
          <p:cNvPr id="1049" name="Google Shape;1049;p135">
            <a:extLst>
              <a:ext uri="{FF2B5EF4-FFF2-40B4-BE49-F238E27FC236}">
                <a16:creationId xmlns:a16="http://schemas.microsoft.com/office/drawing/2014/main" id="{14EF2366-6714-9FCC-3C67-D8D14FF0D5B0}"/>
              </a:ext>
            </a:extLst>
          </p:cNvPr>
          <p:cNvSpPr txBox="1">
            <a:spLocks noGrp="1"/>
          </p:cNvSpPr>
          <p:nvPr>
            <p:ph type="body" idx="1"/>
          </p:nvPr>
        </p:nvSpPr>
        <p:spPr>
          <a:xfrm>
            <a:off x="315952" y="1468430"/>
            <a:ext cx="4131358" cy="2206639"/>
          </a:xfrm>
        </p:spPr>
        <p:txBody>
          <a:bodyPr spcFirstLastPara="1" wrap="square" lIns="0" tIns="0" rIns="0" bIns="0" anchor="t" anchorCtr="0">
            <a:normAutofit/>
          </a:bodyPr>
          <a:lstStyle/>
          <a:p>
            <a:pPr>
              <a:buFont typeface="Arial" panose="020B0604020202020204" pitchFamily="34" charset="0"/>
              <a:buChar char="•"/>
            </a:pPr>
            <a:r>
              <a:rPr lang="en-GB" sz="1000" b="1" dirty="0"/>
              <a:t>Dominant Hubs: Hoboken Terminal </a:t>
            </a:r>
            <a:r>
              <a:rPr lang="en-GB" sz="1000" dirty="0"/>
              <a:t>leads in both starting and ending rides, showing its </a:t>
            </a:r>
            <a:r>
              <a:rPr lang="en-GB" sz="1000" dirty="0">
                <a:solidFill>
                  <a:schemeClr val="tx2"/>
                </a:solidFill>
              </a:rPr>
              <a:t>significance as a central node </a:t>
            </a:r>
            <a:r>
              <a:rPr lang="en-GB" sz="1000" dirty="0"/>
              <a:t>for commuters and local travellers.</a:t>
            </a:r>
          </a:p>
          <a:p>
            <a:pPr>
              <a:buFont typeface="Arial" panose="020B0604020202020204" pitchFamily="34" charset="0"/>
              <a:buChar char="•"/>
            </a:pPr>
            <a:r>
              <a:rPr lang="en-GB" sz="1000" b="1" dirty="0"/>
              <a:t>Grove St PATH</a:t>
            </a:r>
            <a:r>
              <a:rPr lang="en-GB" sz="1000" dirty="0"/>
              <a:t> is the </a:t>
            </a:r>
            <a:r>
              <a:rPr lang="en-GB" sz="1000" dirty="0">
                <a:solidFill>
                  <a:schemeClr val="tx2"/>
                </a:solidFill>
              </a:rPr>
              <a:t>second most trafficked station</a:t>
            </a:r>
            <a:r>
              <a:rPr lang="en-GB" sz="1000" dirty="0"/>
              <a:t>, highlighting the importance of maintaining and growing infrastructure in this area.</a:t>
            </a:r>
          </a:p>
          <a:p>
            <a:pPr>
              <a:buFont typeface="Arial" panose="020B0604020202020204" pitchFamily="34" charset="0"/>
              <a:buChar char="•"/>
            </a:pPr>
            <a:r>
              <a:rPr lang="en-GB" sz="1000" b="1" dirty="0"/>
              <a:t>Consistent Stations: City Hall (Washington St &amp; 1 St)</a:t>
            </a:r>
            <a:r>
              <a:rPr lang="en-GB" sz="1000" dirty="0"/>
              <a:t> ranks consistently across both metrics, indicating </a:t>
            </a:r>
            <a:r>
              <a:rPr lang="en-GB" sz="1000" dirty="0">
                <a:solidFill>
                  <a:schemeClr val="tx2"/>
                </a:solidFill>
              </a:rPr>
              <a:t>balanced inflow and outflow</a:t>
            </a:r>
            <a:r>
              <a:rPr lang="en-GB" sz="1000" dirty="0"/>
              <a:t> of bikes.</a:t>
            </a:r>
          </a:p>
          <a:p>
            <a:pPr>
              <a:buFont typeface="Arial" panose="020B0604020202020204" pitchFamily="34" charset="0"/>
              <a:buChar char="•"/>
            </a:pPr>
            <a:endParaRPr lang="en-GB" sz="1000" dirty="0"/>
          </a:p>
        </p:txBody>
      </p:sp>
      <p:pic>
        <p:nvPicPr>
          <p:cNvPr id="3" name="Picture 2">
            <a:extLst>
              <a:ext uri="{FF2B5EF4-FFF2-40B4-BE49-F238E27FC236}">
                <a16:creationId xmlns:a16="http://schemas.microsoft.com/office/drawing/2014/main" id="{816773E7-F2F9-7AC2-A1D9-2BE295B0956A}"/>
              </a:ext>
            </a:extLst>
          </p:cNvPr>
          <p:cNvPicPr>
            <a:picLocks noChangeAspect="1"/>
          </p:cNvPicPr>
          <p:nvPr/>
        </p:nvPicPr>
        <p:blipFill>
          <a:blip r:embed="rId3"/>
          <a:stretch>
            <a:fillRect/>
          </a:stretch>
        </p:blipFill>
        <p:spPr>
          <a:xfrm>
            <a:off x="4571151" y="627593"/>
            <a:ext cx="4322632" cy="2041667"/>
          </a:xfrm>
          <a:prstGeom prst="rect">
            <a:avLst/>
          </a:prstGeom>
        </p:spPr>
      </p:pic>
      <p:pic>
        <p:nvPicPr>
          <p:cNvPr id="5" name="Picture 4">
            <a:extLst>
              <a:ext uri="{FF2B5EF4-FFF2-40B4-BE49-F238E27FC236}">
                <a16:creationId xmlns:a16="http://schemas.microsoft.com/office/drawing/2014/main" id="{849FC41B-68DB-A2F5-86B0-8AFCF03A54E0}"/>
              </a:ext>
            </a:extLst>
          </p:cNvPr>
          <p:cNvPicPr>
            <a:picLocks noChangeAspect="1"/>
          </p:cNvPicPr>
          <p:nvPr/>
        </p:nvPicPr>
        <p:blipFill>
          <a:blip r:embed="rId4"/>
          <a:stretch>
            <a:fillRect/>
          </a:stretch>
        </p:blipFill>
        <p:spPr>
          <a:xfrm>
            <a:off x="4571151" y="2761036"/>
            <a:ext cx="4322632" cy="2041667"/>
          </a:xfrm>
          <a:prstGeom prst="rect">
            <a:avLst/>
          </a:prstGeom>
        </p:spPr>
      </p:pic>
    </p:spTree>
    <p:extLst>
      <p:ext uri="{BB962C8B-B14F-4D97-AF65-F5344CB8AC3E}">
        <p14:creationId xmlns:p14="http://schemas.microsoft.com/office/powerpoint/2010/main" val="365635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02ACD74-7978-BE21-D013-D42EBCE6136F}"/>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D7C6AB3-7596-A223-8E46-599E9D8AA566}"/>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Hourly Bike Inflow and Outflow by Station</a:t>
            </a:r>
            <a:endParaRPr lang="en-DE" sz="1400" dirty="0"/>
          </a:p>
        </p:txBody>
      </p:sp>
      <p:sp>
        <p:nvSpPr>
          <p:cNvPr id="1049" name="Google Shape;1049;p135">
            <a:extLst>
              <a:ext uri="{FF2B5EF4-FFF2-40B4-BE49-F238E27FC236}">
                <a16:creationId xmlns:a16="http://schemas.microsoft.com/office/drawing/2014/main" id="{4544562F-155F-643F-330C-AFA0C3D249C7}"/>
              </a:ext>
            </a:extLst>
          </p:cNvPr>
          <p:cNvSpPr txBox="1">
            <a:spLocks noGrp="1"/>
          </p:cNvSpPr>
          <p:nvPr>
            <p:ph type="body" idx="1"/>
          </p:nvPr>
        </p:nvSpPr>
        <p:spPr>
          <a:xfrm>
            <a:off x="5333999" y="1170709"/>
            <a:ext cx="3325091" cy="2940954"/>
          </a:xfrm>
        </p:spPr>
        <p:txBody>
          <a:bodyPr spcFirstLastPara="1" wrap="square" lIns="0" tIns="0" rIns="0" bIns="0" anchor="t" anchorCtr="0">
            <a:normAutofit/>
          </a:bodyPr>
          <a:lstStyle/>
          <a:p>
            <a:pPr>
              <a:buFont typeface="Arial" panose="020B0604020202020204" pitchFamily="34" charset="0"/>
              <a:buChar char="•"/>
            </a:pPr>
            <a:r>
              <a:rPr lang="en-GB" sz="1000" b="1" dirty="0"/>
              <a:t>Inflow:</a:t>
            </a:r>
            <a:r>
              <a:rPr lang="en-GB" sz="1000" dirty="0"/>
              <a:t> Refers to bikes arriving at a station (rides ending).</a:t>
            </a:r>
          </a:p>
          <a:p>
            <a:pPr>
              <a:buFont typeface="Arial" panose="020B0604020202020204" pitchFamily="34" charset="0"/>
              <a:buChar char="•"/>
            </a:pPr>
            <a:r>
              <a:rPr lang="en-GB" sz="1000" b="1" dirty="0"/>
              <a:t>Outflow:</a:t>
            </a:r>
            <a:r>
              <a:rPr lang="en-GB" sz="1000" dirty="0"/>
              <a:t> Refers to bikes leaving from a station (rides starting).</a:t>
            </a:r>
          </a:p>
          <a:p>
            <a:pPr>
              <a:buFont typeface="Arial" panose="020B0604020202020204" pitchFamily="34" charset="0"/>
              <a:buChar char="•"/>
            </a:pPr>
            <a:r>
              <a:rPr lang="en-GB" sz="1000" b="1" dirty="0"/>
              <a:t>Imbalance:</a:t>
            </a:r>
            <a:r>
              <a:rPr lang="en-GB" sz="1000" dirty="0"/>
              <a:t> The difference between inflow and outflow at various hours of the day and across different stations is shown through colour intensity:</a:t>
            </a:r>
          </a:p>
          <a:p>
            <a:pPr marL="571500" lvl="1" indent="0">
              <a:buNone/>
            </a:pPr>
            <a:r>
              <a:rPr lang="en-GB" sz="1000" b="1" dirty="0"/>
              <a:t>Red</a:t>
            </a:r>
            <a:r>
              <a:rPr lang="en-GB" sz="1000" dirty="0"/>
              <a:t> represents a higher inflow than outflow (more bikes arriving than leaving).</a:t>
            </a:r>
          </a:p>
          <a:p>
            <a:pPr marL="571500" lvl="1" indent="0">
              <a:buNone/>
            </a:pPr>
            <a:r>
              <a:rPr lang="en-GB" sz="1000" b="1" dirty="0"/>
              <a:t>Blue</a:t>
            </a:r>
            <a:r>
              <a:rPr lang="en-GB" sz="1000" dirty="0"/>
              <a:t> represents a higher outflow than inflow (more bikes leaving than arriving).</a:t>
            </a:r>
          </a:p>
        </p:txBody>
      </p:sp>
      <p:pic>
        <p:nvPicPr>
          <p:cNvPr id="4" name="Picture 3">
            <a:extLst>
              <a:ext uri="{FF2B5EF4-FFF2-40B4-BE49-F238E27FC236}">
                <a16:creationId xmlns:a16="http://schemas.microsoft.com/office/drawing/2014/main" id="{AD5B4A9C-4274-50B2-D31F-63749FFCA5A4}"/>
              </a:ext>
            </a:extLst>
          </p:cNvPr>
          <p:cNvPicPr>
            <a:picLocks noChangeAspect="1"/>
          </p:cNvPicPr>
          <p:nvPr/>
        </p:nvPicPr>
        <p:blipFill>
          <a:blip r:embed="rId3"/>
          <a:stretch>
            <a:fillRect/>
          </a:stretch>
        </p:blipFill>
        <p:spPr>
          <a:xfrm>
            <a:off x="315951" y="1031837"/>
            <a:ext cx="4570224" cy="3079826"/>
          </a:xfrm>
          <a:prstGeom prst="rect">
            <a:avLst/>
          </a:prstGeom>
        </p:spPr>
      </p:pic>
    </p:spTree>
    <p:extLst>
      <p:ext uri="{BB962C8B-B14F-4D97-AF65-F5344CB8AC3E}">
        <p14:creationId xmlns:p14="http://schemas.microsoft.com/office/powerpoint/2010/main" val="2114005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0FC081F-6BFC-D324-DFAD-BC0EDB455DF9}"/>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F6747AE8-4C37-3BFB-FDD5-EF37C1BCCA8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050" dirty="0"/>
              <a:t>Bike Type Usage Analysis: Weekdays vs Weekends</a:t>
            </a:r>
            <a:endParaRPr lang="en-DE" sz="2000" dirty="0"/>
          </a:p>
        </p:txBody>
      </p:sp>
      <p:sp>
        <p:nvSpPr>
          <p:cNvPr id="1049" name="Google Shape;1049;p135">
            <a:extLst>
              <a:ext uri="{FF2B5EF4-FFF2-40B4-BE49-F238E27FC236}">
                <a16:creationId xmlns:a16="http://schemas.microsoft.com/office/drawing/2014/main" id="{69F7D4DE-04AB-9C51-47EE-CABD074D4FC1}"/>
              </a:ext>
            </a:extLst>
          </p:cNvPr>
          <p:cNvSpPr txBox="1">
            <a:spLocks noGrp="1"/>
          </p:cNvSpPr>
          <p:nvPr>
            <p:ph type="body" idx="1"/>
          </p:nvPr>
        </p:nvSpPr>
        <p:spPr>
          <a:xfrm>
            <a:off x="315951" y="2662223"/>
            <a:ext cx="8717213" cy="2206639"/>
          </a:xfrm>
        </p:spPr>
        <p:txBody>
          <a:bodyPr spcFirstLastPara="1" wrap="square" lIns="0" tIns="0" rIns="0" bIns="0" anchor="t" anchorCtr="0">
            <a:normAutofit fontScale="92500" lnSpcReduction="10000"/>
          </a:bodyPr>
          <a:lstStyle/>
          <a:p>
            <a:pPr marL="114300" indent="0">
              <a:buNone/>
            </a:pPr>
            <a:r>
              <a:rPr lang="en-GB" sz="1000" b="1" dirty="0"/>
              <a:t>Weekday Patterns</a:t>
            </a:r>
            <a:r>
              <a:rPr lang="en-GB" sz="1000" dirty="0"/>
              <a:t>:</a:t>
            </a:r>
          </a:p>
          <a:p>
            <a:pPr>
              <a:buFont typeface="Arial" panose="020B0604020202020204" pitchFamily="34" charset="0"/>
              <a:buChar char="•"/>
            </a:pPr>
            <a:r>
              <a:rPr lang="en-GB" sz="1000" b="1" dirty="0"/>
              <a:t>Electric bikes</a:t>
            </a:r>
            <a:r>
              <a:rPr lang="en-GB" sz="1000" dirty="0"/>
              <a:t> have a noticeable spike during the </a:t>
            </a:r>
            <a:r>
              <a:rPr lang="en-GB" sz="1000" dirty="0">
                <a:solidFill>
                  <a:schemeClr val="tx2"/>
                </a:solidFill>
              </a:rPr>
              <a:t>morning (7-9 AM) and evening (4-6 PM) </a:t>
            </a:r>
            <a:r>
              <a:rPr lang="en-GB" sz="1000" dirty="0"/>
              <a:t>rush hours, likely reflecting </a:t>
            </a:r>
            <a:r>
              <a:rPr lang="en-GB" sz="1000" b="1" dirty="0"/>
              <a:t>commuter behaviour</a:t>
            </a:r>
            <a:r>
              <a:rPr lang="en-GB" sz="1000" dirty="0"/>
              <a:t>.</a:t>
            </a:r>
          </a:p>
          <a:p>
            <a:pPr>
              <a:buFont typeface="Arial" panose="020B0604020202020204" pitchFamily="34" charset="0"/>
              <a:buChar char="•"/>
            </a:pPr>
            <a:r>
              <a:rPr lang="en-GB" sz="1000" b="1" dirty="0"/>
              <a:t>Classic bikes</a:t>
            </a:r>
            <a:r>
              <a:rPr lang="en-GB" sz="1000" dirty="0"/>
              <a:t> see relatively </a:t>
            </a:r>
            <a:r>
              <a:rPr lang="en-GB" sz="1000" dirty="0">
                <a:solidFill>
                  <a:schemeClr val="tx2"/>
                </a:solidFill>
              </a:rPr>
              <a:t>lower usage </a:t>
            </a:r>
            <a:r>
              <a:rPr lang="en-GB" sz="1000" dirty="0"/>
              <a:t>but follow similar time trends, showing consistent demand across the day.</a:t>
            </a:r>
          </a:p>
          <a:p>
            <a:pPr marL="114300" indent="0">
              <a:buNone/>
            </a:pPr>
            <a:r>
              <a:rPr lang="en-GB" sz="1000" b="1" dirty="0"/>
              <a:t>Weekend Patterns</a:t>
            </a:r>
            <a:r>
              <a:rPr lang="en-GB" sz="1000" dirty="0"/>
              <a:t>:</a:t>
            </a:r>
          </a:p>
          <a:p>
            <a:pPr>
              <a:buFont typeface="Arial" panose="020B0604020202020204" pitchFamily="34" charset="0"/>
              <a:buChar char="•"/>
            </a:pPr>
            <a:r>
              <a:rPr lang="en-GB" sz="1000" dirty="0"/>
              <a:t>Electric bikes are more popular in the </a:t>
            </a:r>
            <a:r>
              <a:rPr lang="en-GB" sz="1000" dirty="0">
                <a:solidFill>
                  <a:schemeClr val="tx2"/>
                </a:solidFill>
              </a:rPr>
              <a:t>late morning and afternoon</a:t>
            </a:r>
            <a:r>
              <a:rPr lang="en-GB" sz="1000" dirty="0"/>
              <a:t>, peaking between </a:t>
            </a:r>
            <a:r>
              <a:rPr lang="en-GB" sz="1000" b="1" dirty="0"/>
              <a:t>11 AM and 5 PM</a:t>
            </a:r>
            <a:r>
              <a:rPr lang="en-GB" sz="1000" dirty="0"/>
              <a:t>, likely reflecting </a:t>
            </a:r>
            <a:r>
              <a:rPr lang="en-GB" sz="1000" b="1" dirty="0"/>
              <a:t>leisure activities</a:t>
            </a:r>
            <a:r>
              <a:rPr lang="en-GB" sz="1000" dirty="0"/>
              <a:t>.</a:t>
            </a:r>
          </a:p>
          <a:p>
            <a:pPr>
              <a:buFont typeface="Arial" panose="020B0604020202020204" pitchFamily="34" charset="0"/>
              <a:buChar char="•"/>
            </a:pPr>
            <a:r>
              <a:rPr lang="en-GB" sz="1000" dirty="0"/>
              <a:t>Classic bikes follow a similar trend but </a:t>
            </a:r>
            <a:r>
              <a:rPr lang="en-GB" sz="1000" dirty="0">
                <a:solidFill>
                  <a:schemeClr val="tx2"/>
                </a:solidFill>
              </a:rPr>
              <a:t>see less overall usage compared to electric bikes</a:t>
            </a:r>
            <a:r>
              <a:rPr lang="en-GB" sz="1000" dirty="0"/>
              <a:t>, suggesting that users prefer electric bikes for longer or more frequent trips during the weekends.</a:t>
            </a:r>
          </a:p>
          <a:p>
            <a:pPr marL="114300" indent="0">
              <a:buNone/>
            </a:pPr>
            <a:r>
              <a:rPr lang="en-GB" sz="1000" b="1" dirty="0"/>
              <a:t>Top 10 Stations for Electric Bikes</a:t>
            </a:r>
            <a:r>
              <a:rPr lang="en-GB" sz="1000" dirty="0"/>
              <a:t>:</a:t>
            </a:r>
          </a:p>
          <a:p>
            <a:pPr>
              <a:buFont typeface="Arial" panose="020B0604020202020204" pitchFamily="34" charset="0"/>
              <a:buChar char="•"/>
            </a:pPr>
            <a:r>
              <a:rPr lang="en-GB" sz="1000" b="1" dirty="0"/>
              <a:t>Hoboken Terminal</a:t>
            </a:r>
            <a:r>
              <a:rPr lang="en-GB" sz="1000" dirty="0"/>
              <a:t> and </a:t>
            </a:r>
            <a:r>
              <a:rPr lang="en-GB" sz="1000" b="1" dirty="0"/>
              <a:t>Grove St PATH</a:t>
            </a:r>
            <a:r>
              <a:rPr lang="en-GB" sz="1000" dirty="0"/>
              <a:t> have the </a:t>
            </a:r>
            <a:r>
              <a:rPr lang="en-GB" sz="1000" dirty="0">
                <a:solidFill>
                  <a:schemeClr val="tx2"/>
                </a:solidFill>
              </a:rPr>
              <a:t>highest demand </a:t>
            </a:r>
            <a:r>
              <a:rPr lang="en-GB" sz="1000" dirty="0"/>
              <a:t>for electric bikes.</a:t>
            </a:r>
          </a:p>
        </p:txBody>
      </p:sp>
      <p:grpSp>
        <p:nvGrpSpPr>
          <p:cNvPr id="10" name="Group 9">
            <a:extLst>
              <a:ext uri="{FF2B5EF4-FFF2-40B4-BE49-F238E27FC236}">
                <a16:creationId xmlns:a16="http://schemas.microsoft.com/office/drawing/2014/main" id="{CC97F064-E814-3AA7-9986-82D0B4FC7AF1}"/>
              </a:ext>
            </a:extLst>
          </p:cNvPr>
          <p:cNvGrpSpPr/>
          <p:nvPr/>
        </p:nvGrpSpPr>
        <p:grpSpPr>
          <a:xfrm>
            <a:off x="387079" y="922313"/>
            <a:ext cx="8636319" cy="1649437"/>
            <a:chOff x="352442" y="761450"/>
            <a:chExt cx="8636319" cy="1649437"/>
          </a:xfrm>
        </p:grpSpPr>
        <p:pic>
          <p:nvPicPr>
            <p:cNvPr id="7" name="Picture 6">
              <a:extLst>
                <a:ext uri="{FF2B5EF4-FFF2-40B4-BE49-F238E27FC236}">
                  <a16:creationId xmlns:a16="http://schemas.microsoft.com/office/drawing/2014/main" id="{5796A04A-E429-2AFB-CAFE-4DCC8AA4F6F3}"/>
                </a:ext>
              </a:extLst>
            </p:cNvPr>
            <p:cNvPicPr>
              <a:picLocks noChangeAspect="1"/>
            </p:cNvPicPr>
            <p:nvPr/>
          </p:nvPicPr>
          <p:blipFill>
            <a:blip r:embed="rId3"/>
            <a:stretch>
              <a:fillRect/>
            </a:stretch>
          </p:blipFill>
          <p:spPr>
            <a:xfrm>
              <a:off x="6288795" y="761450"/>
              <a:ext cx="2699966" cy="1558963"/>
            </a:xfrm>
            <a:prstGeom prst="rect">
              <a:avLst/>
            </a:prstGeom>
          </p:spPr>
        </p:pic>
        <p:pic>
          <p:nvPicPr>
            <p:cNvPr id="9" name="Picture 8">
              <a:extLst>
                <a:ext uri="{FF2B5EF4-FFF2-40B4-BE49-F238E27FC236}">
                  <a16:creationId xmlns:a16="http://schemas.microsoft.com/office/drawing/2014/main" id="{BAE43CEA-572E-F78C-97A4-7E7DFFFEA844}"/>
                </a:ext>
              </a:extLst>
            </p:cNvPr>
            <p:cNvPicPr>
              <a:picLocks noChangeAspect="1"/>
            </p:cNvPicPr>
            <p:nvPr/>
          </p:nvPicPr>
          <p:blipFill>
            <a:blip r:embed="rId4"/>
            <a:stretch>
              <a:fillRect/>
            </a:stretch>
          </p:blipFill>
          <p:spPr>
            <a:xfrm>
              <a:off x="352442" y="761451"/>
              <a:ext cx="2699966" cy="1558963"/>
            </a:xfrm>
            <a:prstGeom prst="rect">
              <a:avLst/>
            </a:prstGeom>
          </p:spPr>
        </p:pic>
        <p:pic>
          <p:nvPicPr>
            <p:cNvPr id="4" name="Picture 3">
              <a:extLst>
                <a:ext uri="{FF2B5EF4-FFF2-40B4-BE49-F238E27FC236}">
                  <a16:creationId xmlns:a16="http://schemas.microsoft.com/office/drawing/2014/main" id="{B3C2F857-C460-94CA-0399-716E0719C3AC}"/>
                </a:ext>
              </a:extLst>
            </p:cNvPr>
            <p:cNvPicPr>
              <a:picLocks noChangeAspect="1"/>
            </p:cNvPicPr>
            <p:nvPr/>
          </p:nvPicPr>
          <p:blipFill>
            <a:blip r:embed="rId5"/>
            <a:stretch>
              <a:fillRect/>
            </a:stretch>
          </p:blipFill>
          <p:spPr>
            <a:xfrm>
              <a:off x="2997476" y="761451"/>
              <a:ext cx="3101973" cy="1649436"/>
            </a:xfrm>
            <a:prstGeom prst="rect">
              <a:avLst/>
            </a:prstGeom>
          </p:spPr>
        </p:pic>
      </p:grpSp>
    </p:spTree>
    <p:extLst>
      <p:ext uri="{BB962C8B-B14F-4D97-AF65-F5344CB8AC3E}">
        <p14:creationId xmlns:p14="http://schemas.microsoft.com/office/powerpoint/2010/main" val="126937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BE9AD739-D7DE-7AC1-8312-8B74897FEAD6}"/>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5778CFB0-AAE1-D4F8-87FE-4802D8DFCE5C}"/>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Popular Routes Comparison: Members vs Casual Users</a:t>
            </a:r>
            <a:endParaRPr lang="en-DE" sz="2000" dirty="0"/>
          </a:p>
        </p:txBody>
      </p:sp>
      <p:sp>
        <p:nvSpPr>
          <p:cNvPr id="1049" name="Google Shape;1049;p135">
            <a:extLst>
              <a:ext uri="{FF2B5EF4-FFF2-40B4-BE49-F238E27FC236}">
                <a16:creationId xmlns:a16="http://schemas.microsoft.com/office/drawing/2014/main" id="{FB343F18-AD86-25C9-D16A-B41A1CE98286}"/>
              </a:ext>
            </a:extLst>
          </p:cNvPr>
          <p:cNvSpPr txBox="1">
            <a:spLocks noGrp="1"/>
          </p:cNvSpPr>
          <p:nvPr>
            <p:ph type="body" idx="1"/>
          </p:nvPr>
        </p:nvSpPr>
        <p:spPr>
          <a:xfrm>
            <a:off x="315950" y="2843548"/>
            <a:ext cx="8447050" cy="2144739"/>
          </a:xfrm>
        </p:spPr>
        <p:txBody>
          <a:bodyPr spcFirstLastPara="1" wrap="square" lIns="0" tIns="0" rIns="0" bIns="0" anchor="t" anchorCtr="0">
            <a:normAutofit fontScale="40000" lnSpcReduction="20000"/>
          </a:bodyPr>
          <a:lstStyle/>
          <a:p>
            <a:pPr marL="114300" indent="0">
              <a:buNone/>
            </a:pPr>
            <a:r>
              <a:rPr lang="en-GB" b="1" dirty="0"/>
              <a:t>Members</a:t>
            </a:r>
            <a:r>
              <a:rPr lang="en-GB" dirty="0"/>
              <a:t>:</a:t>
            </a:r>
          </a:p>
          <a:p>
            <a:pPr>
              <a:buFont typeface="Arial" panose="020B0604020202020204" pitchFamily="34" charset="0"/>
              <a:buChar char="•"/>
            </a:pPr>
            <a:r>
              <a:rPr lang="en-GB" dirty="0"/>
              <a:t>The most popular route for members is </a:t>
            </a:r>
            <a:r>
              <a:rPr lang="en-GB" dirty="0">
                <a:solidFill>
                  <a:schemeClr val="tx2"/>
                </a:solidFill>
              </a:rPr>
              <a:t>Grove St PATH → Marin Light Rail and Marin Light Rail → Grove St PATH</a:t>
            </a:r>
            <a:r>
              <a:rPr lang="en-GB" dirty="0"/>
              <a:t>, showing a strong preference for connectivity between major transport hubs.</a:t>
            </a:r>
          </a:p>
          <a:p>
            <a:pPr>
              <a:buFont typeface="Arial" panose="020B0604020202020204" pitchFamily="34" charset="0"/>
              <a:buChar char="•"/>
            </a:pPr>
            <a:r>
              <a:rPr lang="en-GB" dirty="0"/>
              <a:t>Other high-frequency routes also centre around </a:t>
            </a:r>
            <a:r>
              <a:rPr lang="en-GB" dirty="0">
                <a:solidFill>
                  <a:schemeClr val="tx2"/>
                </a:solidFill>
              </a:rPr>
              <a:t>Liberty Light Rail and McGinley Square</a:t>
            </a:r>
            <a:r>
              <a:rPr lang="en-GB" dirty="0"/>
              <a:t>, indicating members frequently use these stations as commuting points.</a:t>
            </a:r>
          </a:p>
          <a:p>
            <a:pPr marL="114300" indent="0">
              <a:buNone/>
            </a:pPr>
            <a:r>
              <a:rPr lang="en-GB" b="1" dirty="0"/>
              <a:t>Casual Users</a:t>
            </a:r>
            <a:r>
              <a:rPr lang="en-GB" dirty="0"/>
              <a:t>:</a:t>
            </a:r>
          </a:p>
          <a:p>
            <a:pPr>
              <a:buFont typeface="Arial" panose="020B0604020202020204" pitchFamily="34" charset="0"/>
              <a:buChar char="•"/>
            </a:pPr>
            <a:r>
              <a:rPr lang="en-GB" dirty="0"/>
              <a:t>The top route for casual users is </a:t>
            </a:r>
            <a:r>
              <a:rPr lang="en-GB" dirty="0">
                <a:solidFill>
                  <a:schemeClr val="tx2"/>
                </a:solidFill>
              </a:rPr>
              <a:t>Hoboken Terminal → Hudson St &amp; Hudson Pl → Hoboken Ave at Monmouth St</a:t>
            </a:r>
            <a:r>
              <a:rPr lang="en-GB" dirty="0"/>
              <a:t>.</a:t>
            </a:r>
          </a:p>
          <a:p>
            <a:pPr>
              <a:buFont typeface="Arial" panose="020B0604020202020204" pitchFamily="34" charset="0"/>
              <a:buChar char="•"/>
            </a:pPr>
            <a:r>
              <a:rPr lang="en-GB" dirty="0"/>
              <a:t>Casual riders seem to favour scenic or tourist-friendly routes like </a:t>
            </a:r>
            <a:r>
              <a:rPr lang="en-GB" dirty="0">
                <a:solidFill>
                  <a:schemeClr val="tx2"/>
                </a:solidFill>
              </a:rPr>
              <a:t>South Waterfront Walkway and Hoboken Terminal</a:t>
            </a:r>
            <a:r>
              <a:rPr lang="en-GB" dirty="0"/>
              <a:t>.</a:t>
            </a:r>
          </a:p>
          <a:p>
            <a:pPr marL="114300" indent="0">
              <a:buNone/>
            </a:pPr>
            <a:r>
              <a:rPr lang="en-GB" b="1" dirty="0"/>
              <a:t>User Type vs. Bike Type Usage:</a:t>
            </a:r>
            <a:endParaRPr lang="en-GB" dirty="0"/>
          </a:p>
          <a:p>
            <a:pPr>
              <a:buFont typeface="Arial" panose="020B0604020202020204" pitchFamily="34" charset="0"/>
              <a:buChar char="•"/>
            </a:pPr>
            <a:r>
              <a:rPr lang="en-GB" b="1" dirty="0"/>
              <a:t>Members</a:t>
            </a:r>
            <a:r>
              <a:rPr lang="en-GB" dirty="0"/>
              <a:t> dominate in both classic and electric bike usage, particularly electric bikes.</a:t>
            </a:r>
          </a:p>
          <a:p>
            <a:pPr>
              <a:buFont typeface="Arial" panose="020B0604020202020204" pitchFamily="34" charset="0"/>
              <a:buChar char="•"/>
            </a:pPr>
            <a:r>
              <a:rPr lang="en-GB" b="1" dirty="0"/>
              <a:t>Casual Users</a:t>
            </a:r>
            <a:r>
              <a:rPr lang="en-GB" dirty="0"/>
              <a:t> prefer electric bikes more proportionally than members.</a:t>
            </a:r>
          </a:p>
          <a:p>
            <a:pPr marL="114300" indent="0">
              <a:buNone/>
            </a:pPr>
            <a:endParaRPr lang="en-GB" dirty="0"/>
          </a:p>
          <a:p>
            <a:pPr marL="114300" indent="0">
              <a:buNone/>
            </a:pPr>
            <a:endParaRPr lang="en-GB" dirty="0"/>
          </a:p>
        </p:txBody>
      </p:sp>
      <p:pic>
        <p:nvPicPr>
          <p:cNvPr id="3" name="Picture 2">
            <a:extLst>
              <a:ext uri="{FF2B5EF4-FFF2-40B4-BE49-F238E27FC236}">
                <a16:creationId xmlns:a16="http://schemas.microsoft.com/office/drawing/2014/main" id="{18D84C8F-679B-F46D-5886-6D1646B76B71}"/>
              </a:ext>
            </a:extLst>
          </p:cNvPr>
          <p:cNvPicPr>
            <a:picLocks noChangeAspect="1"/>
          </p:cNvPicPr>
          <p:nvPr/>
        </p:nvPicPr>
        <p:blipFill>
          <a:blip r:embed="rId3"/>
          <a:stretch>
            <a:fillRect/>
          </a:stretch>
        </p:blipFill>
        <p:spPr>
          <a:xfrm>
            <a:off x="315950" y="795075"/>
            <a:ext cx="5273370" cy="1888055"/>
          </a:xfrm>
          <a:prstGeom prst="rect">
            <a:avLst/>
          </a:prstGeom>
        </p:spPr>
      </p:pic>
      <p:pic>
        <p:nvPicPr>
          <p:cNvPr id="6" name="Picture 5">
            <a:extLst>
              <a:ext uri="{FF2B5EF4-FFF2-40B4-BE49-F238E27FC236}">
                <a16:creationId xmlns:a16="http://schemas.microsoft.com/office/drawing/2014/main" id="{0595D8AE-D15D-4992-145D-A9ABC7A5B722}"/>
              </a:ext>
            </a:extLst>
          </p:cNvPr>
          <p:cNvPicPr>
            <a:picLocks noChangeAspect="1"/>
          </p:cNvPicPr>
          <p:nvPr/>
        </p:nvPicPr>
        <p:blipFill>
          <a:blip r:embed="rId4"/>
          <a:stretch>
            <a:fillRect/>
          </a:stretch>
        </p:blipFill>
        <p:spPr>
          <a:xfrm>
            <a:off x="5922569" y="707159"/>
            <a:ext cx="2660322" cy="2056823"/>
          </a:xfrm>
          <a:prstGeom prst="rect">
            <a:avLst/>
          </a:prstGeom>
        </p:spPr>
      </p:pic>
    </p:spTree>
    <p:extLst>
      <p:ext uri="{BB962C8B-B14F-4D97-AF65-F5344CB8AC3E}">
        <p14:creationId xmlns:p14="http://schemas.microsoft.com/office/powerpoint/2010/main" val="135601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31"/>
          <p:cNvSpPr txBox="1">
            <a:spLocks noGrp="1"/>
          </p:cNvSpPr>
          <p:nvPr>
            <p:ph type="title"/>
          </p:nvPr>
        </p:nvSpPr>
        <p:spPr>
          <a:xfrm>
            <a:off x="315951" y="274639"/>
            <a:ext cx="8510400" cy="766800"/>
          </a:xfrm>
        </p:spPr>
        <p:txBody>
          <a:bodyPr spcFirstLastPara="1" wrap="square" lIns="0" tIns="0" rIns="0" bIns="0" anchor="ctr" anchorCtr="0">
            <a:normAutofit/>
          </a:bodyPr>
          <a:lstStyle/>
          <a:p>
            <a:pPr marL="0" lvl="0" indent="0" rtl="0">
              <a:spcBef>
                <a:spcPts val="0"/>
              </a:spcBef>
              <a:spcAft>
                <a:spcPts val="0"/>
              </a:spcAft>
              <a:buSzPts val="4400"/>
              <a:buNone/>
            </a:pPr>
            <a:r>
              <a:rPr lang="en-GB" dirty="0"/>
              <a:t>Predictive Modelling: Ride Demand Prediction</a:t>
            </a:r>
            <a:endParaRPr lang="en-DE" dirty="0"/>
          </a:p>
        </p:txBody>
      </p:sp>
      <p:grpSp>
        <p:nvGrpSpPr>
          <p:cNvPr id="32" name="Group 31">
            <a:extLst>
              <a:ext uri="{FF2B5EF4-FFF2-40B4-BE49-F238E27FC236}">
                <a16:creationId xmlns:a16="http://schemas.microsoft.com/office/drawing/2014/main" id="{1AEEB62C-0CA0-AC99-10CE-EC41BD763693}"/>
              </a:ext>
            </a:extLst>
          </p:cNvPr>
          <p:cNvGrpSpPr/>
          <p:nvPr/>
        </p:nvGrpSpPr>
        <p:grpSpPr>
          <a:xfrm>
            <a:off x="271070" y="1253552"/>
            <a:ext cx="8580120" cy="2684739"/>
            <a:chOff x="388620" y="1263669"/>
            <a:chExt cx="8580120" cy="2684739"/>
          </a:xfrm>
        </p:grpSpPr>
        <p:sp>
          <p:nvSpPr>
            <p:cNvPr id="8" name="Rounded Rectangle 7">
              <a:extLst>
                <a:ext uri="{FF2B5EF4-FFF2-40B4-BE49-F238E27FC236}">
                  <a16:creationId xmlns:a16="http://schemas.microsoft.com/office/drawing/2014/main" id="{A4FDD9F5-8000-F475-B67C-B687EC7B4976}"/>
                </a:ext>
              </a:extLst>
            </p:cNvPr>
            <p:cNvSpPr/>
            <p:nvPr/>
          </p:nvSpPr>
          <p:spPr>
            <a:xfrm>
              <a:off x="6422211" y="339976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Evaluation</a:t>
              </a:r>
            </a:p>
          </p:txBody>
        </p:sp>
        <p:sp>
          <p:nvSpPr>
            <p:cNvPr id="9" name="Rounded Rectangle 8">
              <a:extLst>
                <a:ext uri="{FF2B5EF4-FFF2-40B4-BE49-F238E27FC236}">
                  <a16:creationId xmlns:a16="http://schemas.microsoft.com/office/drawing/2014/main" id="{08A22681-98C4-9E48-44BE-503219067E14}"/>
                </a:ext>
              </a:extLst>
            </p:cNvPr>
            <p:cNvSpPr/>
            <p:nvPr/>
          </p:nvSpPr>
          <p:spPr>
            <a:xfrm>
              <a:off x="7840980" y="230885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Explanation</a:t>
              </a:r>
            </a:p>
          </p:txBody>
        </p:sp>
        <p:sp>
          <p:nvSpPr>
            <p:cNvPr id="10" name="Rounded Rectangle 9">
              <a:extLst>
                <a:ext uri="{FF2B5EF4-FFF2-40B4-BE49-F238E27FC236}">
                  <a16:creationId xmlns:a16="http://schemas.microsoft.com/office/drawing/2014/main" id="{DD02FEDE-E773-3198-55F6-8C457742E31D}"/>
                </a:ext>
              </a:extLst>
            </p:cNvPr>
            <p:cNvSpPr/>
            <p:nvPr/>
          </p:nvSpPr>
          <p:spPr>
            <a:xfrm>
              <a:off x="6396265" y="1263669"/>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Fine Tuning</a:t>
              </a:r>
            </a:p>
          </p:txBody>
        </p:sp>
        <p:grpSp>
          <p:nvGrpSpPr>
            <p:cNvPr id="17" name="Group 16">
              <a:extLst>
                <a:ext uri="{FF2B5EF4-FFF2-40B4-BE49-F238E27FC236}">
                  <a16:creationId xmlns:a16="http://schemas.microsoft.com/office/drawing/2014/main" id="{E5E533CE-782F-97DA-785F-66E61908B2FD}"/>
                </a:ext>
              </a:extLst>
            </p:cNvPr>
            <p:cNvGrpSpPr/>
            <p:nvPr/>
          </p:nvGrpSpPr>
          <p:grpSpPr>
            <a:xfrm>
              <a:off x="388620" y="2263138"/>
              <a:ext cx="7109460" cy="640081"/>
              <a:chOff x="640080" y="2217420"/>
              <a:chExt cx="7452360" cy="548640"/>
            </a:xfrm>
          </p:grpSpPr>
          <p:sp>
            <p:nvSpPr>
              <p:cNvPr id="2" name="Rounded Rectangle 1">
                <a:extLst>
                  <a:ext uri="{FF2B5EF4-FFF2-40B4-BE49-F238E27FC236}">
                    <a16:creationId xmlns:a16="http://schemas.microsoft.com/office/drawing/2014/main" id="{82084B51-0C4C-09C5-B3FB-AD879FCC4C2D}"/>
                  </a:ext>
                </a:extLst>
              </p:cNvPr>
              <p:cNvSpPr/>
              <p:nvPr/>
            </p:nvSpPr>
            <p:spPr>
              <a:xfrm>
                <a:off x="640080" y="2217420"/>
                <a:ext cx="107442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Extraction</a:t>
                </a:r>
              </a:p>
            </p:txBody>
          </p:sp>
          <p:sp>
            <p:nvSpPr>
              <p:cNvPr id="4" name="Rounded Rectangle 3">
                <a:extLst>
                  <a:ext uri="{FF2B5EF4-FFF2-40B4-BE49-F238E27FC236}">
                    <a16:creationId xmlns:a16="http://schemas.microsoft.com/office/drawing/2014/main" id="{EF272280-3504-ED7E-8CA8-76AD894BE0B8}"/>
                  </a:ext>
                </a:extLst>
              </p:cNvPr>
              <p:cNvSpPr/>
              <p:nvPr/>
            </p:nvSpPr>
            <p:spPr>
              <a:xfrm>
                <a:off x="214122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Preprocessing</a:t>
                </a:r>
              </a:p>
            </p:txBody>
          </p:sp>
          <p:sp>
            <p:nvSpPr>
              <p:cNvPr id="5" name="Rounded Rectangle 4">
                <a:extLst>
                  <a:ext uri="{FF2B5EF4-FFF2-40B4-BE49-F238E27FC236}">
                    <a16:creationId xmlns:a16="http://schemas.microsoft.com/office/drawing/2014/main" id="{E2487FD7-4670-7DDB-3B09-E8A7918016D5}"/>
                  </a:ext>
                </a:extLst>
              </p:cNvPr>
              <p:cNvSpPr/>
              <p:nvPr/>
            </p:nvSpPr>
            <p:spPr>
              <a:xfrm>
                <a:off x="369570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Feature Engineering</a:t>
                </a:r>
              </a:p>
            </p:txBody>
          </p:sp>
          <p:sp>
            <p:nvSpPr>
              <p:cNvPr id="6" name="Rounded Rectangle 5">
                <a:extLst>
                  <a:ext uri="{FF2B5EF4-FFF2-40B4-BE49-F238E27FC236}">
                    <a16:creationId xmlns:a16="http://schemas.microsoft.com/office/drawing/2014/main" id="{D907E838-7049-FDEC-A295-91DC31B5C70C}"/>
                  </a:ext>
                </a:extLst>
              </p:cNvPr>
              <p:cNvSpPr/>
              <p:nvPr/>
            </p:nvSpPr>
            <p:spPr>
              <a:xfrm>
                <a:off x="5250180" y="2217420"/>
                <a:ext cx="128778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Split Training-Testing Dataset</a:t>
                </a:r>
              </a:p>
            </p:txBody>
          </p:sp>
          <p:sp>
            <p:nvSpPr>
              <p:cNvPr id="7" name="Rounded Rectangle 6">
                <a:extLst>
                  <a:ext uri="{FF2B5EF4-FFF2-40B4-BE49-F238E27FC236}">
                    <a16:creationId xmlns:a16="http://schemas.microsoft.com/office/drawing/2014/main" id="{3B07793A-9004-15EF-3294-FEE17FF9BDBE}"/>
                  </a:ext>
                </a:extLst>
              </p:cNvPr>
              <p:cNvSpPr/>
              <p:nvPr/>
            </p:nvSpPr>
            <p:spPr>
              <a:xfrm>
                <a:off x="696468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ML Algorithms</a:t>
                </a:r>
              </a:p>
            </p:txBody>
          </p:sp>
          <p:cxnSp>
            <p:nvCxnSpPr>
              <p:cNvPr id="12" name="Straight Arrow Connector 11">
                <a:extLst>
                  <a:ext uri="{FF2B5EF4-FFF2-40B4-BE49-F238E27FC236}">
                    <a16:creationId xmlns:a16="http://schemas.microsoft.com/office/drawing/2014/main" id="{FE76AB56-234A-399B-35D4-38BBA70C6E2D}"/>
                  </a:ext>
                </a:extLst>
              </p:cNvPr>
              <p:cNvCxnSpPr>
                <a:stCxn id="2" idx="3"/>
                <a:endCxn id="4" idx="1"/>
              </p:cNvCxnSpPr>
              <p:nvPr/>
            </p:nvCxnSpPr>
            <p:spPr>
              <a:xfrm>
                <a:off x="171450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7B1E9D6-4AF2-E400-4DB8-D6F55A496267}"/>
                  </a:ext>
                </a:extLst>
              </p:cNvPr>
              <p:cNvCxnSpPr/>
              <p:nvPr/>
            </p:nvCxnSpPr>
            <p:spPr>
              <a:xfrm>
                <a:off x="326898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B3F3F9F-8776-DD32-3AC6-1751943154C0}"/>
                  </a:ext>
                </a:extLst>
              </p:cNvPr>
              <p:cNvCxnSpPr/>
              <p:nvPr/>
            </p:nvCxnSpPr>
            <p:spPr>
              <a:xfrm>
                <a:off x="48234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F5D905A-C341-B086-145E-B1B9EED5A47D}"/>
                  </a:ext>
                </a:extLst>
              </p:cNvPr>
              <p:cNvCxnSpPr/>
              <p:nvPr/>
            </p:nvCxnSpPr>
            <p:spPr>
              <a:xfrm>
                <a:off x="65379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1" name="Straight Arrow Connector 20">
              <a:extLst>
                <a:ext uri="{FF2B5EF4-FFF2-40B4-BE49-F238E27FC236}">
                  <a16:creationId xmlns:a16="http://schemas.microsoft.com/office/drawing/2014/main" id="{D6F3A951-7097-1B6E-8EF9-1F31D358ADBC}"/>
                </a:ext>
              </a:extLst>
            </p:cNvPr>
            <p:cNvCxnSpPr>
              <a:stCxn id="7" idx="3"/>
              <a:endCxn id="9" idx="1"/>
            </p:cNvCxnSpPr>
            <p:nvPr/>
          </p:nvCxnSpPr>
          <p:spPr>
            <a:xfrm flipV="1">
              <a:off x="7498080" y="2583178"/>
              <a:ext cx="3429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5FAA77-95B1-A04D-8602-177E843DD82A}"/>
                </a:ext>
              </a:extLst>
            </p:cNvPr>
            <p:cNvCxnSpPr/>
            <p:nvPr/>
          </p:nvCxnSpPr>
          <p:spPr>
            <a:xfrm>
              <a:off x="665226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C37A476-6DB5-05BE-77F7-285D12A5A525}"/>
                </a:ext>
              </a:extLst>
            </p:cNvPr>
            <p:cNvCxnSpPr>
              <a:cxnSpLocks/>
            </p:cNvCxnSpPr>
            <p:nvPr/>
          </p:nvCxnSpPr>
          <p:spPr>
            <a:xfrm>
              <a:off x="665226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9070D0E-6D77-16CB-F9A0-42A1E64FBC94}"/>
                </a:ext>
              </a:extLst>
            </p:cNvPr>
            <p:cNvCxnSpPr/>
            <p:nvPr/>
          </p:nvCxnSpPr>
          <p:spPr>
            <a:xfrm flipV="1">
              <a:off x="739140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4315343-B91D-AAA9-1BDA-F7A5B0863D70}"/>
                </a:ext>
              </a:extLst>
            </p:cNvPr>
            <p:cNvCxnSpPr/>
            <p:nvPr/>
          </p:nvCxnSpPr>
          <p:spPr>
            <a:xfrm flipV="1">
              <a:off x="735330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B5B4EA80-D91A-57C6-10C8-308F01F0CF5C}"/>
              </a:ext>
            </a:extLst>
          </p:cNvPr>
          <p:cNvSpPr txBox="1"/>
          <p:nvPr/>
        </p:nvSpPr>
        <p:spPr>
          <a:xfrm>
            <a:off x="198401" y="3640335"/>
            <a:ext cx="1172116" cy="215444"/>
          </a:xfrm>
          <a:prstGeom prst="rect">
            <a:avLst/>
          </a:prstGeom>
          <a:noFill/>
        </p:spPr>
        <p:txBody>
          <a:bodyPr wrap="none" rtlCol="0">
            <a:spAutoFit/>
          </a:bodyPr>
          <a:lstStyle/>
          <a:p>
            <a:r>
              <a:rPr lang="en-US" sz="800" b="1" dirty="0"/>
              <a:t>Jan 2024 - Aug 2024</a:t>
            </a:r>
          </a:p>
        </p:txBody>
      </p:sp>
      <p:sp>
        <p:nvSpPr>
          <p:cNvPr id="34" name="TextBox 33">
            <a:extLst>
              <a:ext uri="{FF2B5EF4-FFF2-40B4-BE49-F238E27FC236}">
                <a16:creationId xmlns:a16="http://schemas.microsoft.com/office/drawing/2014/main" id="{D341CC50-410B-4B07-453F-72C80514DFD4}"/>
              </a:ext>
            </a:extLst>
          </p:cNvPr>
          <p:cNvSpPr txBox="1"/>
          <p:nvPr/>
        </p:nvSpPr>
        <p:spPr>
          <a:xfrm>
            <a:off x="1579200" y="1095508"/>
            <a:ext cx="1502334"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Remove Null Values</a:t>
            </a:r>
          </a:p>
          <a:p>
            <a:pPr marL="171450" indent="-171450">
              <a:buFont typeface="Arial" panose="020B0604020202020204" pitchFamily="34" charset="0"/>
              <a:buChar char="•"/>
            </a:pPr>
            <a:r>
              <a:rPr lang="en-US" sz="800" b="1" dirty="0"/>
              <a:t>Datatype Formatting</a:t>
            </a:r>
          </a:p>
          <a:p>
            <a:pPr marL="171450" indent="-171450">
              <a:buFont typeface="Arial" panose="020B0604020202020204" pitchFamily="34" charset="0"/>
              <a:buChar char="•"/>
            </a:pPr>
            <a:r>
              <a:rPr lang="en-US" sz="800" b="1" dirty="0"/>
              <a:t>Hourly data conversion</a:t>
            </a:r>
          </a:p>
        </p:txBody>
      </p:sp>
      <p:sp>
        <p:nvSpPr>
          <p:cNvPr id="35" name="TextBox 34">
            <a:extLst>
              <a:ext uri="{FF2B5EF4-FFF2-40B4-BE49-F238E27FC236}">
                <a16:creationId xmlns:a16="http://schemas.microsoft.com/office/drawing/2014/main" id="{4A612F27-4AD7-BFFB-6857-484AA4BE3068}"/>
              </a:ext>
            </a:extLst>
          </p:cNvPr>
          <p:cNvSpPr txBox="1"/>
          <p:nvPr/>
        </p:nvSpPr>
        <p:spPr>
          <a:xfrm>
            <a:off x="3118482" y="3653136"/>
            <a:ext cx="1249060"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Add session </a:t>
            </a:r>
          </a:p>
          <a:p>
            <a:pPr marL="171450" indent="-171450">
              <a:buFont typeface="Arial" panose="020B0604020202020204" pitchFamily="34" charset="0"/>
              <a:buChar char="•"/>
            </a:pPr>
            <a:r>
              <a:rPr lang="en-US" sz="800" b="1" dirty="0"/>
              <a:t>Add day type</a:t>
            </a:r>
          </a:p>
          <a:p>
            <a:pPr marL="171450" indent="-171450">
              <a:buFont typeface="Arial" panose="020B0604020202020204" pitchFamily="34" charset="0"/>
              <a:buChar char="•"/>
            </a:pPr>
            <a:r>
              <a:rPr lang="en-US" sz="800" b="1" dirty="0"/>
              <a:t>Add time segment</a:t>
            </a:r>
          </a:p>
        </p:txBody>
      </p:sp>
      <p:sp>
        <p:nvSpPr>
          <p:cNvPr id="36" name="TextBox 35">
            <a:extLst>
              <a:ext uri="{FF2B5EF4-FFF2-40B4-BE49-F238E27FC236}">
                <a16:creationId xmlns:a16="http://schemas.microsoft.com/office/drawing/2014/main" id="{7DFB389A-913B-0D8E-5997-4CD6C49801CB}"/>
              </a:ext>
            </a:extLst>
          </p:cNvPr>
          <p:cNvSpPr txBox="1"/>
          <p:nvPr/>
        </p:nvSpPr>
        <p:spPr>
          <a:xfrm>
            <a:off x="7630720" y="1358595"/>
            <a:ext cx="1313180"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SHAP</a:t>
            </a:r>
          </a:p>
          <a:p>
            <a:pPr marL="171450" indent="-171450">
              <a:buFont typeface="Arial" panose="020B0604020202020204" pitchFamily="34" charset="0"/>
              <a:buChar char="•"/>
            </a:pPr>
            <a:r>
              <a:rPr lang="en-US" sz="800" b="1" dirty="0"/>
              <a:t>Feature Importance</a:t>
            </a:r>
          </a:p>
        </p:txBody>
      </p:sp>
      <p:sp>
        <p:nvSpPr>
          <p:cNvPr id="37" name="Up Arrow 36">
            <a:extLst>
              <a:ext uri="{FF2B5EF4-FFF2-40B4-BE49-F238E27FC236}">
                <a16:creationId xmlns:a16="http://schemas.microsoft.com/office/drawing/2014/main" id="{9B71B22F-DDF0-E66E-0752-304B92020835}"/>
              </a:ext>
            </a:extLst>
          </p:cNvPr>
          <p:cNvSpPr/>
          <p:nvPr/>
        </p:nvSpPr>
        <p:spPr>
          <a:xfrm>
            <a:off x="771635" y="3022644"/>
            <a:ext cx="45719" cy="496550"/>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Up Arrow 38">
            <a:extLst>
              <a:ext uri="{FF2B5EF4-FFF2-40B4-BE49-F238E27FC236}">
                <a16:creationId xmlns:a16="http://schemas.microsoft.com/office/drawing/2014/main" id="{0D0D567C-9F74-910D-99E7-70651014BFF2}"/>
              </a:ext>
            </a:extLst>
          </p:cNvPr>
          <p:cNvSpPr/>
          <p:nvPr/>
        </p:nvSpPr>
        <p:spPr>
          <a:xfrm flipH="1">
            <a:off x="3701168" y="3107056"/>
            <a:ext cx="45719" cy="461665"/>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72CE8524-849B-6D83-015F-5A200049AF3D}"/>
              </a:ext>
            </a:extLst>
          </p:cNvPr>
          <p:cNvSpPr/>
          <p:nvPr/>
        </p:nvSpPr>
        <p:spPr>
          <a:xfrm>
            <a:off x="2229410" y="1628183"/>
            <a:ext cx="45719" cy="4876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B60291AD-A0C3-7252-F2A3-AB7C7DF17462}"/>
              </a:ext>
            </a:extLst>
          </p:cNvPr>
          <p:cNvSpPr/>
          <p:nvPr/>
        </p:nvSpPr>
        <p:spPr>
          <a:xfrm flipH="1">
            <a:off x="5239309" y="1697149"/>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73BF9C-5EC4-A4C3-EA1B-7966122FA5B4}"/>
              </a:ext>
            </a:extLst>
          </p:cNvPr>
          <p:cNvSpPr txBox="1"/>
          <p:nvPr/>
        </p:nvSpPr>
        <p:spPr>
          <a:xfrm>
            <a:off x="6515422" y="4407196"/>
            <a:ext cx="654346"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RMSE</a:t>
            </a:r>
          </a:p>
          <a:p>
            <a:pPr marL="171450" indent="-171450">
              <a:buFont typeface="Arial" panose="020B0604020202020204" pitchFamily="34" charset="0"/>
              <a:buChar char="•"/>
            </a:pPr>
            <a:r>
              <a:rPr lang="en-US" sz="800" b="1" dirty="0"/>
              <a:t>R2</a:t>
            </a:r>
          </a:p>
          <a:p>
            <a:pPr marL="171450" indent="-171450">
              <a:buFont typeface="Arial" panose="020B0604020202020204" pitchFamily="34" charset="0"/>
              <a:buChar char="•"/>
            </a:pPr>
            <a:r>
              <a:rPr lang="en-US" sz="800" b="1" dirty="0"/>
              <a:t>MSE</a:t>
            </a:r>
          </a:p>
        </p:txBody>
      </p:sp>
      <p:sp>
        <p:nvSpPr>
          <p:cNvPr id="45" name="Up Arrow 44">
            <a:extLst>
              <a:ext uri="{FF2B5EF4-FFF2-40B4-BE49-F238E27FC236}">
                <a16:creationId xmlns:a16="http://schemas.microsoft.com/office/drawing/2014/main" id="{FC62A038-1795-6199-926C-C1D5A300CCBF}"/>
              </a:ext>
            </a:extLst>
          </p:cNvPr>
          <p:cNvSpPr/>
          <p:nvPr/>
        </p:nvSpPr>
        <p:spPr>
          <a:xfrm>
            <a:off x="6845681" y="4043723"/>
            <a:ext cx="45719" cy="250084"/>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C4D5AC0-9514-4616-916B-0F7AB6E3F4A2}"/>
              </a:ext>
            </a:extLst>
          </p:cNvPr>
          <p:cNvSpPr txBox="1"/>
          <p:nvPr/>
        </p:nvSpPr>
        <p:spPr>
          <a:xfrm>
            <a:off x="4722389" y="1323381"/>
            <a:ext cx="1085554"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Training – 80%</a:t>
            </a:r>
          </a:p>
          <a:p>
            <a:pPr marL="171450" indent="-171450">
              <a:buFont typeface="Arial" panose="020B0604020202020204" pitchFamily="34" charset="0"/>
              <a:buChar char="•"/>
            </a:pPr>
            <a:r>
              <a:rPr lang="en-US" sz="800" b="1" dirty="0"/>
              <a:t>Testing – 20%</a:t>
            </a:r>
          </a:p>
        </p:txBody>
      </p:sp>
      <p:sp>
        <p:nvSpPr>
          <p:cNvPr id="47" name="Down Arrow 46">
            <a:extLst>
              <a:ext uri="{FF2B5EF4-FFF2-40B4-BE49-F238E27FC236}">
                <a16:creationId xmlns:a16="http://schemas.microsoft.com/office/drawing/2014/main" id="{17EA39D5-3CC1-D483-5CEA-BE95C37907C6}"/>
              </a:ext>
            </a:extLst>
          </p:cNvPr>
          <p:cNvSpPr/>
          <p:nvPr/>
        </p:nvSpPr>
        <p:spPr>
          <a:xfrm flipH="1">
            <a:off x="8264450" y="1788588"/>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9" grpId="0" animBg="1"/>
      <p:bldP spid="41" grpId="0" animBg="1"/>
      <p:bldP spid="42" grpId="0" animBg="1"/>
      <p:bldP spid="44" grpId="0"/>
      <p:bldP spid="45" grpId="0" animBg="1"/>
      <p:bldP spid="46" grpId="0"/>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About Me</a:t>
            </a:r>
            <a:endParaRPr dirty="0"/>
          </a:p>
        </p:txBody>
      </p:sp>
      <p:sp>
        <p:nvSpPr>
          <p:cNvPr id="1009" name="Google Shape;1009;p130"/>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02</a:t>
            </a:r>
            <a:endParaRPr/>
          </a:p>
        </p:txBody>
      </p:sp>
      <p:sp>
        <p:nvSpPr>
          <p:cNvPr id="1010" name="Google Shape;1010;p130"/>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03</a:t>
            </a:r>
            <a:endParaRPr/>
          </a:p>
        </p:txBody>
      </p:sp>
      <p:sp>
        <p:nvSpPr>
          <p:cNvPr id="1011" name="Google Shape;1011;p130"/>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04</a:t>
            </a:r>
            <a:endParaRPr dirty="0"/>
          </a:p>
        </p:txBody>
      </p:sp>
      <p:sp>
        <p:nvSpPr>
          <p:cNvPr id="1012" name="Google Shape;1012;p130"/>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01</a:t>
            </a:r>
            <a:endParaRPr dirty="0"/>
          </a:p>
        </p:txBody>
      </p:sp>
      <p:sp>
        <p:nvSpPr>
          <p:cNvPr id="1013" name="Google Shape;1013;p130"/>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US" dirty="0"/>
              <a:t>Data Overview</a:t>
            </a:r>
            <a:endParaRPr dirty="0"/>
          </a:p>
        </p:txBody>
      </p:sp>
      <p:sp>
        <p:nvSpPr>
          <p:cNvPr id="1014" name="Google Shape;1014;p130"/>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Exploratory Data Analysis (EDA) </a:t>
            </a:r>
            <a:endParaRPr dirty="0"/>
          </a:p>
        </p:txBody>
      </p:sp>
      <p:sp>
        <p:nvSpPr>
          <p:cNvPr id="1015" name="Google Shape;1015;p130"/>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Business Growth Opportunities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32"/>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dirty="0"/>
              <a:t>Model Evaluation</a:t>
            </a:r>
            <a:endParaRPr dirty="0"/>
          </a:p>
        </p:txBody>
      </p:sp>
      <p:graphicFrame>
        <p:nvGraphicFramePr>
          <p:cNvPr id="4" name="Table 3">
            <a:extLst>
              <a:ext uri="{FF2B5EF4-FFF2-40B4-BE49-F238E27FC236}">
                <a16:creationId xmlns:a16="http://schemas.microsoft.com/office/drawing/2014/main" id="{C0041078-76E1-890E-87DE-3B3AEF8F1487}"/>
              </a:ext>
            </a:extLst>
          </p:cNvPr>
          <p:cNvGraphicFramePr>
            <a:graphicFrameLocks noGrp="1"/>
          </p:cNvGraphicFramePr>
          <p:nvPr>
            <p:extLst>
              <p:ext uri="{D42A27DB-BD31-4B8C-83A1-F6EECF244321}">
                <p14:modId xmlns:p14="http://schemas.microsoft.com/office/powerpoint/2010/main" val="336213574"/>
              </p:ext>
            </p:extLst>
          </p:nvPr>
        </p:nvGraphicFramePr>
        <p:xfrm>
          <a:off x="538977" y="922135"/>
          <a:ext cx="5036634" cy="1649615"/>
        </p:xfrm>
        <a:graphic>
          <a:graphicData uri="http://schemas.openxmlformats.org/drawingml/2006/table">
            <a:tbl>
              <a:tblPr/>
              <a:tblGrid>
                <a:gridCol w="288983">
                  <a:extLst>
                    <a:ext uri="{9D8B030D-6E8A-4147-A177-3AD203B41FA5}">
                      <a16:colId xmlns:a16="http://schemas.microsoft.com/office/drawing/2014/main" val="4094597043"/>
                    </a:ext>
                  </a:extLst>
                </a:gridCol>
                <a:gridCol w="830269">
                  <a:extLst>
                    <a:ext uri="{9D8B030D-6E8A-4147-A177-3AD203B41FA5}">
                      <a16:colId xmlns:a16="http://schemas.microsoft.com/office/drawing/2014/main" val="302163569"/>
                    </a:ext>
                  </a:extLst>
                </a:gridCol>
                <a:gridCol w="559626">
                  <a:extLst>
                    <a:ext uri="{9D8B030D-6E8A-4147-A177-3AD203B41FA5}">
                      <a16:colId xmlns:a16="http://schemas.microsoft.com/office/drawing/2014/main" val="4229969110"/>
                    </a:ext>
                  </a:extLst>
                </a:gridCol>
                <a:gridCol w="559626">
                  <a:extLst>
                    <a:ext uri="{9D8B030D-6E8A-4147-A177-3AD203B41FA5}">
                      <a16:colId xmlns:a16="http://schemas.microsoft.com/office/drawing/2014/main" val="3411509162"/>
                    </a:ext>
                  </a:extLst>
                </a:gridCol>
                <a:gridCol w="559626">
                  <a:extLst>
                    <a:ext uri="{9D8B030D-6E8A-4147-A177-3AD203B41FA5}">
                      <a16:colId xmlns:a16="http://schemas.microsoft.com/office/drawing/2014/main" val="3933803621"/>
                    </a:ext>
                  </a:extLst>
                </a:gridCol>
                <a:gridCol w="559626">
                  <a:extLst>
                    <a:ext uri="{9D8B030D-6E8A-4147-A177-3AD203B41FA5}">
                      <a16:colId xmlns:a16="http://schemas.microsoft.com/office/drawing/2014/main" val="574396967"/>
                    </a:ext>
                  </a:extLst>
                </a:gridCol>
                <a:gridCol w="559626">
                  <a:extLst>
                    <a:ext uri="{9D8B030D-6E8A-4147-A177-3AD203B41FA5}">
                      <a16:colId xmlns:a16="http://schemas.microsoft.com/office/drawing/2014/main" val="366144161"/>
                    </a:ext>
                  </a:extLst>
                </a:gridCol>
                <a:gridCol w="559626">
                  <a:extLst>
                    <a:ext uri="{9D8B030D-6E8A-4147-A177-3AD203B41FA5}">
                      <a16:colId xmlns:a16="http://schemas.microsoft.com/office/drawing/2014/main" val="1561853564"/>
                    </a:ext>
                  </a:extLst>
                </a:gridCol>
                <a:gridCol w="559626">
                  <a:extLst>
                    <a:ext uri="{9D8B030D-6E8A-4147-A177-3AD203B41FA5}">
                      <a16:colId xmlns:a16="http://schemas.microsoft.com/office/drawing/2014/main" val="2263800192"/>
                    </a:ext>
                  </a:extLst>
                </a:gridCol>
              </a:tblGrid>
              <a:tr h="262867">
                <a:tc>
                  <a:txBody>
                    <a:bodyPr/>
                    <a:lstStyle/>
                    <a:p>
                      <a:pPr algn="r"/>
                      <a:endParaRPr lang="en-DE" sz="5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Train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Test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Time (s)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7505062"/>
                  </a:ext>
                </a:extLst>
              </a:tr>
              <a:tr h="154626">
                <a:tc>
                  <a:txBody>
                    <a:bodyPr/>
                    <a:lstStyle/>
                    <a:p>
                      <a:pPr fontAlgn="ctr"/>
                      <a:r>
                        <a:rPr lang="en-DE" sz="500" b="1">
                          <a:effectLs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dirty="0">
                          <a:effectLst/>
                        </a:rPr>
                        <a:t>Ridge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0.544393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0.764556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0.437996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0.095118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9464697"/>
                  </a:ext>
                </a:extLst>
              </a:tr>
              <a:tr h="154626">
                <a:tc>
                  <a:txBody>
                    <a:bodyPr/>
                    <a:lstStyle/>
                    <a:p>
                      <a:pPr fontAlgn="ctr"/>
                      <a:r>
                        <a:rPr lang="en-DE" sz="500" b="1">
                          <a:effectLs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Lasso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0.732339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0.463680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0.763486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0.439568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0.568792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0.093959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82573587"/>
                  </a:ext>
                </a:extLst>
              </a:tr>
              <a:tr h="262867">
                <a:tc>
                  <a:txBody>
                    <a:bodyPr/>
                    <a:lstStyle/>
                    <a:p>
                      <a:pPr fontAlgn="ctr"/>
                      <a:r>
                        <a:rPr lang="en-DE" sz="500" b="1" dirty="0">
                          <a:effectLst/>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ElasticNet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0.544252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0.764332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0.438325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0.570426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0.219262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62009893"/>
                  </a:ext>
                </a:extLst>
              </a:tr>
              <a:tr h="262867">
                <a:tc>
                  <a:txBody>
                    <a:bodyPr/>
                    <a:lstStyle/>
                    <a:p>
                      <a:pPr fontAlgn="ctr"/>
                      <a:r>
                        <a:rPr lang="en-DE" sz="500" b="1">
                          <a:effectLs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RandomForest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0.329573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0.891382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0.205043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0.381812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0.859842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0.245499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135.831534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84678234"/>
                  </a:ext>
                </a:extLst>
              </a:tr>
              <a:tr h="262867">
                <a:tc>
                  <a:txBody>
                    <a:bodyPr/>
                    <a:lstStyle/>
                    <a:p>
                      <a:pPr fontAlgn="ctr"/>
                      <a:r>
                        <a:rPr lang="en-DE" sz="500" b="1">
                          <a:effectLst/>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GradientBoosting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0.345676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0.880508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0.219953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0.377586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0.862927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0.244289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84.114760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56522180"/>
                  </a:ext>
                </a:extLst>
              </a:tr>
              <a:tr h="262867">
                <a:tc>
                  <a:txBody>
                    <a:bodyPr/>
                    <a:lstStyle/>
                    <a:p>
                      <a:pPr fontAlgn="ctr"/>
                      <a:r>
                        <a:rPr lang="en-DE" sz="500" b="1" dirty="0">
                          <a:solidFill>
                            <a:schemeClr val="tx2"/>
                          </a:solidFill>
                          <a:effectLst/>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solidFill>
                            <a:schemeClr val="tx2"/>
                          </a:solidFill>
                          <a:effectLst/>
                        </a:rPr>
                        <a:t>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0.339084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0.885022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0.211853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0.374902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0.864869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0.240504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19.247043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1703782"/>
                  </a:ext>
                </a:extLst>
              </a:tr>
            </a:tbl>
          </a:graphicData>
        </a:graphic>
      </p:graphicFrame>
      <p:sp>
        <p:nvSpPr>
          <p:cNvPr id="11" name="Google Shape;1049;p135">
            <a:extLst>
              <a:ext uri="{FF2B5EF4-FFF2-40B4-BE49-F238E27FC236}">
                <a16:creationId xmlns:a16="http://schemas.microsoft.com/office/drawing/2014/main" id="{E0D061B5-B390-8AC5-60BB-BECDB5F3ED14}"/>
              </a:ext>
            </a:extLst>
          </p:cNvPr>
          <p:cNvSpPr txBox="1">
            <a:spLocks noGrp="1"/>
          </p:cNvSpPr>
          <p:nvPr>
            <p:ph type="body" idx="1"/>
          </p:nvPr>
        </p:nvSpPr>
        <p:spPr>
          <a:xfrm>
            <a:off x="6321047" y="1311502"/>
            <a:ext cx="2408660" cy="584205"/>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600" b="1" i="0" dirty="0">
                <a:effectLst/>
              </a:rPr>
              <a:t>ML Algorithms Evaluation Results</a:t>
            </a:r>
          </a:p>
        </p:txBody>
      </p:sp>
      <p:pic>
        <p:nvPicPr>
          <p:cNvPr id="3074" name="Picture 2">
            <a:extLst>
              <a:ext uri="{FF2B5EF4-FFF2-40B4-BE49-F238E27FC236}">
                <a16:creationId xmlns:a16="http://schemas.microsoft.com/office/drawing/2014/main" id="{CDEA23C5-137C-2C2F-86C4-1E6A9BD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15" y="3049912"/>
            <a:ext cx="2203579" cy="14642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D22F15-834F-59B3-5E30-40E9E3AC87ED}"/>
              </a:ext>
            </a:extLst>
          </p:cNvPr>
          <p:cNvSpPr txBox="1"/>
          <p:nvPr/>
        </p:nvSpPr>
        <p:spPr>
          <a:xfrm>
            <a:off x="315951" y="4599108"/>
            <a:ext cx="2369559" cy="246221"/>
          </a:xfrm>
          <a:prstGeom prst="rect">
            <a:avLst/>
          </a:prstGeom>
          <a:noFill/>
        </p:spPr>
        <p:txBody>
          <a:bodyPr wrap="none" rtlCol="0">
            <a:spAutoFit/>
          </a:bodyPr>
          <a:lstStyle/>
          <a:p>
            <a:r>
              <a:rPr lang="en-US" sz="1000" dirty="0"/>
              <a:t>Model Prediction (</a:t>
            </a:r>
            <a:r>
              <a:rPr lang="en-US" sz="1000" dirty="0">
                <a:solidFill>
                  <a:schemeClr val="tx2"/>
                </a:solidFill>
              </a:rPr>
              <a:t>Actual Vs Predicted</a:t>
            </a:r>
            <a:r>
              <a:rPr lang="en-US" sz="1000" dirty="0"/>
              <a:t>)</a:t>
            </a:r>
          </a:p>
        </p:txBody>
      </p:sp>
      <p:pic>
        <p:nvPicPr>
          <p:cNvPr id="3076" name="Picture 4">
            <a:extLst>
              <a:ext uri="{FF2B5EF4-FFF2-40B4-BE49-F238E27FC236}">
                <a16:creationId xmlns:a16="http://schemas.microsoft.com/office/drawing/2014/main" id="{3DDE1B13-7843-13ED-2786-88E6E8A8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361" y="3034320"/>
            <a:ext cx="2406816" cy="13300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46B3186-5D56-1F36-7FD1-F5529D360463}"/>
              </a:ext>
            </a:extLst>
          </p:cNvPr>
          <p:cNvSpPr txBox="1"/>
          <p:nvPr/>
        </p:nvSpPr>
        <p:spPr>
          <a:xfrm>
            <a:off x="3355794" y="4583009"/>
            <a:ext cx="2032929" cy="246221"/>
          </a:xfrm>
          <a:prstGeom prst="rect">
            <a:avLst/>
          </a:prstGeom>
          <a:noFill/>
        </p:spPr>
        <p:txBody>
          <a:bodyPr wrap="none" rtlCol="0">
            <a:spAutoFit/>
          </a:bodyPr>
          <a:lstStyle/>
          <a:p>
            <a:r>
              <a:rPr lang="en-US" sz="1000" dirty="0">
                <a:solidFill>
                  <a:schemeClr val="tx2"/>
                </a:solidFill>
              </a:rPr>
              <a:t>Features Importance </a:t>
            </a:r>
            <a:r>
              <a:rPr lang="en-US" sz="1000" dirty="0"/>
              <a:t>by </a:t>
            </a:r>
            <a:r>
              <a:rPr lang="en-US" sz="1000" dirty="0" err="1"/>
              <a:t>Xgboost</a:t>
            </a:r>
            <a:endParaRPr lang="en-US" sz="1000" dirty="0"/>
          </a:p>
        </p:txBody>
      </p:sp>
      <p:pic>
        <p:nvPicPr>
          <p:cNvPr id="15" name="Picture 14">
            <a:extLst>
              <a:ext uri="{FF2B5EF4-FFF2-40B4-BE49-F238E27FC236}">
                <a16:creationId xmlns:a16="http://schemas.microsoft.com/office/drawing/2014/main" id="{18EFB4B3-8DB5-3D20-C102-EF17692F6D45}"/>
              </a:ext>
            </a:extLst>
          </p:cNvPr>
          <p:cNvPicPr>
            <a:picLocks noChangeAspect="1"/>
          </p:cNvPicPr>
          <p:nvPr/>
        </p:nvPicPr>
        <p:blipFill>
          <a:blip r:embed="rId5"/>
          <a:stretch>
            <a:fillRect/>
          </a:stretch>
        </p:blipFill>
        <p:spPr>
          <a:xfrm>
            <a:off x="5872544" y="3842537"/>
            <a:ext cx="2976013" cy="613460"/>
          </a:xfrm>
          <a:prstGeom prst="rect">
            <a:avLst/>
          </a:prstGeom>
        </p:spPr>
      </p:pic>
      <p:pic>
        <p:nvPicPr>
          <p:cNvPr id="3078" name="Picture 6">
            <a:extLst>
              <a:ext uri="{FF2B5EF4-FFF2-40B4-BE49-F238E27FC236}">
                <a16:creationId xmlns:a16="http://schemas.microsoft.com/office/drawing/2014/main" id="{06817C6B-11FE-4E97-5F37-29629B9E57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368" y="2505308"/>
            <a:ext cx="2590625" cy="12737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9804E5-1F65-C8A5-D7C1-166DE7787E98}"/>
              </a:ext>
            </a:extLst>
          </p:cNvPr>
          <p:cNvSpPr txBox="1"/>
          <p:nvPr/>
        </p:nvSpPr>
        <p:spPr>
          <a:xfrm>
            <a:off x="6337936" y="4583009"/>
            <a:ext cx="1943161" cy="246221"/>
          </a:xfrm>
          <a:prstGeom prst="rect">
            <a:avLst/>
          </a:prstGeom>
          <a:noFill/>
        </p:spPr>
        <p:txBody>
          <a:bodyPr wrap="none" rtlCol="0">
            <a:spAutoFit/>
          </a:bodyPr>
          <a:lstStyle/>
          <a:p>
            <a:r>
              <a:rPr lang="en-US" sz="1000" dirty="0">
                <a:solidFill>
                  <a:schemeClr val="tx2"/>
                </a:solidFill>
              </a:rPr>
              <a:t>Model </a:t>
            </a:r>
            <a:r>
              <a:rPr lang="en-US" sz="1000" dirty="0" err="1">
                <a:solidFill>
                  <a:schemeClr val="tx2"/>
                </a:solidFill>
              </a:rPr>
              <a:t>Explainability</a:t>
            </a:r>
            <a:r>
              <a:rPr lang="en-US" sz="1000" dirty="0">
                <a:solidFill>
                  <a:schemeClr val="tx2"/>
                </a:solidFill>
              </a:rPr>
              <a:t> </a:t>
            </a:r>
            <a:r>
              <a:rPr lang="en-US" sz="1000" dirty="0">
                <a:solidFill>
                  <a:schemeClr val="tx1"/>
                </a:solidFill>
              </a:rPr>
              <a:t>with </a:t>
            </a:r>
            <a:r>
              <a:rPr lang="en-US" sz="1000" dirty="0" err="1">
                <a:solidFill>
                  <a:schemeClr val="tx1"/>
                </a:solidFill>
              </a:rPr>
              <a:t>Shap</a:t>
            </a:r>
            <a:endParaRPr lang="en-US" sz="10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F302B40-8D9E-7441-9BAD-21802AD04C0A}"/>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88A3DD52-5567-5ECD-BFC3-B48802A0CA5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DE" sz="2000" dirty="0"/>
              <a:t>Key Recommendations</a:t>
            </a:r>
          </a:p>
        </p:txBody>
      </p:sp>
      <p:sp>
        <p:nvSpPr>
          <p:cNvPr id="1049" name="Google Shape;1049;p135">
            <a:extLst>
              <a:ext uri="{FF2B5EF4-FFF2-40B4-BE49-F238E27FC236}">
                <a16:creationId xmlns:a16="http://schemas.microsoft.com/office/drawing/2014/main" id="{EAD34E76-41D6-1BEF-7B7A-7E73172144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sz="1400" dirty="0">
                <a:solidFill>
                  <a:schemeClr val="tx2"/>
                </a:solidFill>
              </a:rPr>
              <a:t>Expand Fleet and Stations in High-Demand Areas </a:t>
            </a:r>
            <a:r>
              <a:rPr lang="en-GB" sz="1400" dirty="0"/>
              <a:t>Stations like Hoboken Terminal and Grove St PATH should have more electric bikes to meet the growing demand. </a:t>
            </a:r>
          </a:p>
          <a:p>
            <a:r>
              <a:rPr lang="en-GB" sz="1400" dirty="0">
                <a:solidFill>
                  <a:schemeClr val="tx2"/>
                </a:solidFill>
              </a:rPr>
              <a:t>Launch Seasonal Promotions </a:t>
            </a:r>
            <a:r>
              <a:rPr lang="en-GB" sz="1400" dirty="0"/>
              <a:t>and Incentives Introduce seasonal campaigns during high-demand months and targeted promotions for weekends to boost usage. </a:t>
            </a:r>
          </a:p>
          <a:p>
            <a:r>
              <a:rPr lang="en-GB" sz="1400" dirty="0">
                <a:solidFill>
                  <a:schemeClr val="tx2"/>
                </a:solidFill>
              </a:rPr>
              <a:t>Implement Dynamic Pricing </a:t>
            </a:r>
            <a:r>
              <a:rPr lang="en-GB" sz="1400" dirty="0"/>
              <a:t>Use dynamic pricing during peak demand hours (morning and evening) to manage demand and increase revenue.</a:t>
            </a:r>
          </a:p>
          <a:p>
            <a:r>
              <a:rPr lang="en-GB" sz="1400" dirty="0"/>
              <a:t>Right-Size the Fleet Based on Demand Reduce the number of bikes at low-demand stations and </a:t>
            </a:r>
            <a:r>
              <a:rPr lang="en-GB" sz="1400" dirty="0">
                <a:solidFill>
                  <a:schemeClr val="tx2"/>
                </a:solidFill>
              </a:rPr>
              <a:t>increase availability at high-demand stations</a:t>
            </a:r>
            <a:r>
              <a:rPr lang="en-GB" sz="1400" dirty="0"/>
              <a:t>.</a:t>
            </a:r>
          </a:p>
          <a:p>
            <a:r>
              <a:rPr lang="en-GB" sz="1400" dirty="0"/>
              <a:t> </a:t>
            </a:r>
            <a:r>
              <a:rPr lang="en-GB" sz="1400" dirty="0">
                <a:solidFill>
                  <a:schemeClr val="tx2"/>
                </a:solidFill>
              </a:rPr>
              <a:t>Targeted Maintenance Scheduling</a:t>
            </a:r>
            <a:r>
              <a:rPr lang="en-GB" sz="1400" dirty="0"/>
              <a:t> Prioritize electric bikes for maintenance as they have higher usage, ensuring minimal downtime during peak hours. </a:t>
            </a:r>
          </a:p>
          <a:p>
            <a:r>
              <a:rPr lang="en-GB" sz="1400" dirty="0"/>
              <a:t>Increase Membership Conversions Provide </a:t>
            </a:r>
            <a:r>
              <a:rPr lang="en-GB" sz="1400" dirty="0">
                <a:solidFill>
                  <a:schemeClr val="tx2"/>
                </a:solidFill>
              </a:rPr>
              <a:t>membership incentives </a:t>
            </a:r>
            <a:r>
              <a:rPr lang="en-GB" sz="1400" dirty="0"/>
              <a:t>for casual users, offering them benefits like discounted electric bike</a:t>
            </a:r>
            <a:endParaRPr lang="en-GB" sz="1400" i="0" dirty="0">
              <a:effectLst/>
            </a:endParaRPr>
          </a:p>
        </p:txBody>
      </p:sp>
    </p:spTree>
    <p:extLst>
      <p:ext uri="{BB962C8B-B14F-4D97-AF65-F5344CB8AC3E}">
        <p14:creationId xmlns:p14="http://schemas.microsoft.com/office/powerpoint/2010/main" val="411524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8103E487-2571-A2BD-7EA7-4B0FE50FBFB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0530CE50-6907-1D97-A7A6-F31B6EAAAFFB}"/>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Overall Challenges in Data Processing and Modelling</a:t>
            </a:r>
            <a:endParaRPr lang="en-DE" sz="2000" dirty="0"/>
          </a:p>
        </p:txBody>
      </p:sp>
      <p:sp>
        <p:nvSpPr>
          <p:cNvPr id="1049" name="Google Shape;1049;p135">
            <a:extLst>
              <a:ext uri="{FF2B5EF4-FFF2-40B4-BE49-F238E27FC236}">
                <a16:creationId xmlns:a16="http://schemas.microsoft.com/office/drawing/2014/main" id="{95B202E9-2335-2A85-2A9F-960D9777A3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b="1" dirty="0"/>
              <a:t>Data Quality Issues</a:t>
            </a:r>
            <a:endParaRPr lang="en-GB" dirty="0"/>
          </a:p>
          <a:p>
            <a:r>
              <a:rPr lang="en-GB" b="1" dirty="0"/>
              <a:t>Time-Related Data Complexity</a:t>
            </a:r>
            <a:endParaRPr lang="en-GB" dirty="0"/>
          </a:p>
          <a:p>
            <a:r>
              <a:rPr lang="en-GB" b="1" dirty="0"/>
              <a:t>Feature Engineering</a:t>
            </a:r>
            <a:endParaRPr lang="en-GB" dirty="0"/>
          </a:p>
          <a:p>
            <a:r>
              <a:rPr lang="en-GB" b="1" dirty="0"/>
              <a:t>Encoding Categorical Variables</a:t>
            </a:r>
            <a:endParaRPr lang="en-GB" dirty="0"/>
          </a:p>
          <a:p>
            <a:r>
              <a:rPr lang="en-GB" b="1" dirty="0"/>
              <a:t>Scaling and Normalization</a:t>
            </a:r>
            <a:endParaRPr lang="en-GB" dirty="0"/>
          </a:p>
          <a:p>
            <a:r>
              <a:rPr lang="en-GB" b="1" dirty="0"/>
              <a:t>Model Selection and Hyperparameter Tuning</a:t>
            </a:r>
            <a:endParaRPr lang="en-GB" dirty="0"/>
          </a:p>
          <a:p>
            <a:pPr>
              <a:buFont typeface="Arial" panose="020B0604020202020204" pitchFamily="34" charset="0"/>
              <a:buChar char="•"/>
            </a:pPr>
            <a:r>
              <a:rPr lang="en-GB" b="1" dirty="0"/>
              <a:t>GridSearchCV</a:t>
            </a:r>
            <a:r>
              <a:rPr lang="en-GB" dirty="0"/>
              <a:t> </a:t>
            </a:r>
          </a:p>
          <a:p>
            <a:pPr>
              <a:buFont typeface="Arial" panose="020B0604020202020204" pitchFamily="34" charset="0"/>
              <a:buChar char="•"/>
            </a:pPr>
            <a:r>
              <a:rPr lang="en-GB" b="1" dirty="0"/>
              <a:t>Model Interpretability</a:t>
            </a:r>
            <a:endParaRPr lang="en-GB" dirty="0"/>
          </a:p>
          <a:p>
            <a:pPr marL="0" lvl="0" indent="0" rtl="0">
              <a:lnSpc>
                <a:spcPct val="90000"/>
              </a:lnSpc>
              <a:spcBef>
                <a:spcPts val="0"/>
              </a:spcBef>
              <a:spcAft>
                <a:spcPts val="600"/>
              </a:spcAft>
              <a:buSzPts val="1600"/>
              <a:buNone/>
            </a:pPr>
            <a:endParaRPr lang="en-GB" b="1" i="0" dirty="0">
              <a:effectLst/>
            </a:endParaRPr>
          </a:p>
        </p:txBody>
      </p:sp>
    </p:spTree>
    <p:extLst>
      <p:ext uri="{BB962C8B-B14F-4D97-AF65-F5344CB8AC3E}">
        <p14:creationId xmlns:p14="http://schemas.microsoft.com/office/powerpoint/2010/main" val="277253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7"/>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a:t>Thank you.</a:t>
            </a:r>
            <a:endParaRPr/>
          </a:p>
        </p:txBody>
      </p:sp>
      <p:sp>
        <p:nvSpPr>
          <p:cNvPr id="1060" name="Google Shape;1060;p137"/>
          <p:cNvSpPr txBox="1">
            <a:spLocks noGrp="1"/>
          </p:cNvSpPr>
          <p:nvPr>
            <p:ph type="body" idx="1"/>
          </p:nvPr>
        </p:nvSpPr>
        <p:spPr>
          <a:xfrm>
            <a:off x="323972" y="3093738"/>
            <a:ext cx="5181300" cy="67537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200"/>
              <a:buNone/>
            </a:pPr>
            <a:r>
              <a:rPr lang="en" dirty="0"/>
              <a:t>Contact details</a:t>
            </a:r>
            <a:br>
              <a:rPr lang="en" dirty="0"/>
            </a:br>
            <a:r>
              <a:rPr lang="en" dirty="0"/>
              <a:t>Md Ekram Hossain</a:t>
            </a:r>
          </a:p>
          <a:p>
            <a:pPr marL="0" lvl="0" indent="0" algn="l" rtl="0">
              <a:lnSpc>
                <a:spcPct val="90000"/>
              </a:lnSpc>
              <a:spcBef>
                <a:spcPts val="0"/>
              </a:spcBef>
              <a:spcAft>
                <a:spcPts val="0"/>
              </a:spcAft>
              <a:buSzPts val="1200"/>
              <a:buNone/>
            </a:pPr>
            <a:r>
              <a:rPr lang="en" dirty="0"/>
              <a:t>Email: </a:t>
            </a:r>
            <a:r>
              <a:rPr lang="en-GB" i="1" u="sng" dirty="0">
                <a:hlinkClick r:id="rId3"/>
              </a:rPr>
              <a:t>ekramml0013@gmail.com</a:t>
            </a:r>
            <a:endParaRPr lang="en-GB" i="1" u="sng" dirty="0"/>
          </a:p>
          <a:p>
            <a:pPr marL="0" lvl="0" indent="0" algn="l" rtl="0">
              <a:lnSpc>
                <a:spcPct val="90000"/>
              </a:lnSpc>
              <a:spcBef>
                <a:spcPts val="0"/>
              </a:spcBef>
              <a:spcAft>
                <a:spcPts val="0"/>
              </a:spcAft>
              <a:buSzPts val="1200"/>
              <a:buNone/>
            </a:pPr>
            <a:r>
              <a:rPr lang="en-GB" dirty="0"/>
              <a:t>Mobile: +49 1747349263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6">
          <a:extLst>
            <a:ext uri="{FF2B5EF4-FFF2-40B4-BE49-F238E27FC236}">
              <a16:creationId xmlns:a16="http://schemas.microsoft.com/office/drawing/2014/main" id="{29AB3255-BB32-7E0C-4DEC-3EF92982CF0C}"/>
            </a:ext>
          </a:extLst>
        </p:cNvPr>
        <p:cNvGrpSpPr/>
        <p:nvPr/>
      </p:nvGrpSpPr>
      <p:grpSpPr>
        <a:xfrm>
          <a:off x="0" y="0"/>
          <a:ext cx="0" cy="0"/>
          <a:chOff x="0" y="0"/>
          <a:chExt cx="0" cy="0"/>
        </a:xfrm>
      </p:grpSpPr>
      <p:sp>
        <p:nvSpPr>
          <p:cNvPr id="1007" name="Google Shape;1007;p130">
            <a:extLst>
              <a:ext uri="{FF2B5EF4-FFF2-40B4-BE49-F238E27FC236}">
                <a16:creationId xmlns:a16="http://schemas.microsoft.com/office/drawing/2014/main" id="{BD3D42EA-E5AF-4679-084E-69115B2D7AFB}"/>
              </a:ext>
            </a:extLst>
          </p:cNvPr>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a:extLst>
              <a:ext uri="{FF2B5EF4-FFF2-40B4-BE49-F238E27FC236}">
                <a16:creationId xmlns:a16="http://schemas.microsoft.com/office/drawing/2014/main" id="{571C6C06-F0E4-A064-1067-867EC076CFCC}"/>
              </a:ext>
            </a:extLst>
          </p:cNvPr>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Cost Optimization Strategies</a:t>
            </a:r>
            <a:endParaRPr dirty="0"/>
          </a:p>
        </p:txBody>
      </p:sp>
      <p:sp>
        <p:nvSpPr>
          <p:cNvPr id="1009" name="Google Shape;1009;p130">
            <a:extLst>
              <a:ext uri="{FF2B5EF4-FFF2-40B4-BE49-F238E27FC236}">
                <a16:creationId xmlns:a16="http://schemas.microsoft.com/office/drawing/2014/main" id="{C6DE9F84-CE5B-9EB9-9362-395FE07DD2F8}"/>
              </a:ext>
            </a:extLst>
          </p:cNvPr>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06</a:t>
            </a:r>
            <a:endParaRPr dirty="0"/>
          </a:p>
        </p:txBody>
      </p:sp>
      <p:sp>
        <p:nvSpPr>
          <p:cNvPr id="1010" name="Google Shape;1010;p130">
            <a:extLst>
              <a:ext uri="{FF2B5EF4-FFF2-40B4-BE49-F238E27FC236}">
                <a16:creationId xmlns:a16="http://schemas.microsoft.com/office/drawing/2014/main" id="{7162ED6E-A002-D762-4957-FF3B959B17DB}"/>
              </a:ext>
            </a:extLst>
          </p:cNvPr>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07</a:t>
            </a:r>
            <a:endParaRPr dirty="0"/>
          </a:p>
        </p:txBody>
      </p:sp>
      <p:sp>
        <p:nvSpPr>
          <p:cNvPr id="1011" name="Google Shape;1011;p130">
            <a:extLst>
              <a:ext uri="{FF2B5EF4-FFF2-40B4-BE49-F238E27FC236}">
                <a16:creationId xmlns:a16="http://schemas.microsoft.com/office/drawing/2014/main" id="{E578128A-7B28-3EBB-791B-E61F58095B60}"/>
              </a:ext>
            </a:extLst>
          </p:cNvPr>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04</a:t>
            </a:r>
            <a:endParaRPr dirty="0"/>
          </a:p>
        </p:txBody>
      </p:sp>
      <p:sp>
        <p:nvSpPr>
          <p:cNvPr id="1012" name="Google Shape;1012;p130">
            <a:extLst>
              <a:ext uri="{FF2B5EF4-FFF2-40B4-BE49-F238E27FC236}">
                <a16:creationId xmlns:a16="http://schemas.microsoft.com/office/drawing/2014/main" id="{7D2EC7EB-37B0-B0A6-8922-7352B6E141B4}"/>
              </a:ext>
            </a:extLst>
          </p:cNvPr>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05</a:t>
            </a:r>
            <a:endParaRPr dirty="0"/>
          </a:p>
        </p:txBody>
      </p:sp>
      <p:sp>
        <p:nvSpPr>
          <p:cNvPr id="1013" name="Google Shape;1013;p130">
            <a:extLst>
              <a:ext uri="{FF2B5EF4-FFF2-40B4-BE49-F238E27FC236}">
                <a16:creationId xmlns:a16="http://schemas.microsoft.com/office/drawing/2014/main" id="{26FA79D0-1DC4-9C35-DB1C-9143449BA692}"/>
              </a:ext>
            </a:extLst>
          </p:cNvPr>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Recommendations</a:t>
            </a:r>
            <a:endParaRPr dirty="0"/>
          </a:p>
        </p:txBody>
      </p:sp>
      <p:sp>
        <p:nvSpPr>
          <p:cNvPr id="1014" name="Google Shape;1014;p130">
            <a:extLst>
              <a:ext uri="{FF2B5EF4-FFF2-40B4-BE49-F238E27FC236}">
                <a16:creationId xmlns:a16="http://schemas.microsoft.com/office/drawing/2014/main" id="{5BBD7759-CFF8-C3BD-C88E-956BDB62C4E6}"/>
              </a:ext>
            </a:extLst>
          </p:cNvPr>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Conclusion</a:t>
            </a:r>
            <a:endParaRPr dirty="0"/>
          </a:p>
        </p:txBody>
      </p:sp>
      <p:sp>
        <p:nvSpPr>
          <p:cNvPr id="1015" name="Google Shape;1015;p130">
            <a:extLst>
              <a:ext uri="{FF2B5EF4-FFF2-40B4-BE49-F238E27FC236}">
                <a16:creationId xmlns:a16="http://schemas.microsoft.com/office/drawing/2014/main" id="{B8584DFB-D6E5-5068-5077-151DE57D637B}"/>
              </a:ext>
            </a:extLst>
          </p:cNvPr>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Q&amp;A</a:t>
            </a:r>
            <a:endParaRPr dirty="0"/>
          </a:p>
        </p:txBody>
      </p:sp>
    </p:spTree>
    <p:extLst>
      <p:ext uri="{BB962C8B-B14F-4D97-AF65-F5344CB8AC3E}">
        <p14:creationId xmlns:p14="http://schemas.microsoft.com/office/powerpoint/2010/main" val="400200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2">
          <a:extLst>
            <a:ext uri="{FF2B5EF4-FFF2-40B4-BE49-F238E27FC236}">
              <a16:creationId xmlns:a16="http://schemas.microsoft.com/office/drawing/2014/main" id="{6F3D0596-FA75-6D03-7388-6AA52D8E9C1E}"/>
            </a:ext>
          </a:extLst>
        </p:cNvPr>
        <p:cNvGrpSpPr/>
        <p:nvPr/>
      </p:nvGrpSpPr>
      <p:grpSpPr>
        <a:xfrm>
          <a:off x="0" y="0"/>
          <a:ext cx="0" cy="0"/>
          <a:chOff x="0" y="0"/>
          <a:chExt cx="0" cy="0"/>
        </a:xfrm>
      </p:grpSpPr>
      <p:sp>
        <p:nvSpPr>
          <p:cNvPr id="1033" name="Google Shape;1033;p133">
            <a:extLst>
              <a:ext uri="{FF2B5EF4-FFF2-40B4-BE49-F238E27FC236}">
                <a16:creationId xmlns:a16="http://schemas.microsoft.com/office/drawing/2014/main" id="{A515EB01-D539-8FCF-B765-D6FDFF5EEE01}"/>
              </a:ext>
            </a:extLst>
          </p:cNvPr>
          <p:cNvSpPr txBox="1">
            <a:spLocks noGrp="1"/>
          </p:cNvSpPr>
          <p:nvPr>
            <p:ph type="body" idx="1"/>
          </p:nvPr>
        </p:nvSpPr>
        <p:spPr>
          <a:xfrm>
            <a:off x="225895" y="250294"/>
            <a:ext cx="3780000" cy="324670"/>
          </a:xfrm>
        </p:spPr>
        <p:txBody>
          <a:bodyPr spcFirstLastPara="1" wrap="square" lIns="0" tIns="0" rIns="0" bIns="0" anchor="ctr" anchorCtr="0">
            <a:normAutofit lnSpcReduction="10000"/>
          </a:bodyPr>
          <a:lstStyle/>
          <a:p>
            <a:pPr marL="0" lvl="0" indent="0" rtl="0">
              <a:spcBef>
                <a:spcPts val="0"/>
              </a:spcBef>
              <a:spcAft>
                <a:spcPts val="600"/>
              </a:spcAft>
              <a:buSzPts val="4400"/>
              <a:buNone/>
            </a:pPr>
            <a:r>
              <a:rPr lang="en-US" dirty="0"/>
              <a:t>About Me</a:t>
            </a:r>
          </a:p>
        </p:txBody>
      </p:sp>
      <p:pic>
        <p:nvPicPr>
          <p:cNvPr id="8" name="Picture Placeholder 7">
            <a:extLst>
              <a:ext uri="{FF2B5EF4-FFF2-40B4-BE49-F238E27FC236}">
                <a16:creationId xmlns:a16="http://schemas.microsoft.com/office/drawing/2014/main" id="{82D474F4-DE2A-C459-0629-64BCA2D03FCC}"/>
              </a:ext>
            </a:extLst>
          </p:cNvPr>
          <p:cNvPicPr>
            <a:picLocks noGrp="1" noChangeAspect="1"/>
          </p:cNvPicPr>
          <p:nvPr>
            <p:ph type="pic" idx="2"/>
          </p:nvPr>
        </p:nvPicPr>
        <p:blipFill>
          <a:blip r:embed="rId3"/>
          <a:srcRect t="13398" b="13398"/>
          <a:stretch>
            <a:fillRect/>
          </a:stretch>
        </p:blipFill>
        <p:spPr>
          <a:xfrm>
            <a:off x="3898230" y="1914109"/>
            <a:ext cx="1347540" cy="1315282"/>
          </a:xfrm>
        </p:spPr>
      </p:pic>
      <p:sp>
        <p:nvSpPr>
          <p:cNvPr id="13" name="Teardrop 12">
            <a:extLst>
              <a:ext uri="{FF2B5EF4-FFF2-40B4-BE49-F238E27FC236}">
                <a16:creationId xmlns:a16="http://schemas.microsoft.com/office/drawing/2014/main" id="{F03E30D4-B7E3-186F-13F8-41A80D2BA7B8}"/>
              </a:ext>
            </a:extLst>
          </p:cNvPr>
          <p:cNvSpPr/>
          <p:nvPr/>
        </p:nvSpPr>
        <p:spPr>
          <a:xfrm>
            <a:off x="3723409" y="1775114"/>
            <a:ext cx="1697182" cy="1593272"/>
          </a:xfrm>
          <a:prstGeom prst="teardrop">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D31298F-1EC0-BBE5-3F30-816FCF8928B7}"/>
              </a:ext>
            </a:extLst>
          </p:cNvPr>
          <p:cNvGrpSpPr/>
          <p:nvPr/>
        </p:nvGrpSpPr>
        <p:grpSpPr>
          <a:xfrm>
            <a:off x="559378" y="894837"/>
            <a:ext cx="2410691" cy="580615"/>
            <a:chOff x="962891" y="1076734"/>
            <a:chExt cx="2410691" cy="580615"/>
          </a:xfrm>
        </p:grpSpPr>
        <p:sp>
          <p:nvSpPr>
            <p:cNvPr id="18" name="Rounded Rectangle 17">
              <a:extLst>
                <a:ext uri="{FF2B5EF4-FFF2-40B4-BE49-F238E27FC236}">
                  <a16:creationId xmlns:a16="http://schemas.microsoft.com/office/drawing/2014/main" id="{CC18DEC8-45E8-B0DF-1F34-E93809E5E5D9}"/>
                </a:ext>
              </a:extLst>
            </p:cNvPr>
            <p:cNvSpPr/>
            <p:nvPr/>
          </p:nvSpPr>
          <p:spPr>
            <a:xfrm>
              <a:off x="962891" y="1076734"/>
              <a:ext cx="2341418" cy="58061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2837341-51D7-F8CB-F967-87AD8710EA26}"/>
                </a:ext>
              </a:extLst>
            </p:cNvPr>
            <p:cNvSpPr txBox="1"/>
            <p:nvPr/>
          </p:nvSpPr>
          <p:spPr>
            <a:xfrm>
              <a:off x="1271154" y="1103549"/>
              <a:ext cx="807028" cy="230832"/>
            </a:xfrm>
            <a:prstGeom prst="rect">
              <a:avLst/>
            </a:prstGeom>
            <a:noFill/>
          </p:spPr>
          <p:txBody>
            <a:bodyPr wrap="square" rtlCol="0">
              <a:spAutoFit/>
            </a:bodyPr>
            <a:lstStyle/>
            <a:p>
              <a:r>
                <a:rPr lang="en-US" sz="900" b="1" dirty="0"/>
                <a:t>Education:</a:t>
              </a:r>
            </a:p>
          </p:txBody>
        </p:sp>
        <p:sp>
          <p:nvSpPr>
            <p:cNvPr id="20" name="TextBox 19">
              <a:extLst>
                <a:ext uri="{FF2B5EF4-FFF2-40B4-BE49-F238E27FC236}">
                  <a16:creationId xmlns:a16="http://schemas.microsoft.com/office/drawing/2014/main" id="{515B6C79-3B86-4978-E2B0-71626950F9B3}"/>
                </a:ext>
              </a:extLst>
            </p:cNvPr>
            <p:cNvSpPr txBox="1"/>
            <p:nvPr/>
          </p:nvSpPr>
          <p:spPr>
            <a:xfrm>
              <a:off x="1271153" y="1297161"/>
              <a:ext cx="2102429" cy="307777"/>
            </a:xfrm>
            <a:prstGeom prst="rect">
              <a:avLst/>
            </a:prstGeom>
            <a:noFill/>
          </p:spPr>
          <p:txBody>
            <a:bodyPr wrap="square" rtlCol="0">
              <a:spAutoFit/>
            </a:bodyPr>
            <a:lstStyle/>
            <a:p>
              <a:r>
                <a:rPr lang="en-US" sz="700" b="1" dirty="0"/>
                <a:t>2021: </a:t>
              </a:r>
              <a:r>
                <a:rPr lang="en-US" sz="700" dirty="0"/>
                <a:t>Completed B.Sc. in Software Engineering</a:t>
              </a:r>
            </a:p>
            <a:p>
              <a:r>
                <a:rPr lang="en-US" sz="700" b="1" dirty="0"/>
                <a:t>2022: </a:t>
              </a:r>
              <a:r>
                <a:rPr lang="en-US" sz="700" dirty="0"/>
                <a:t>Started M.Sc. in Data Science at </a:t>
              </a:r>
              <a:r>
                <a:rPr lang="en-US" sz="700" b="1" dirty="0"/>
                <a:t>FAU</a:t>
              </a:r>
            </a:p>
          </p:txBody>
        </p:sp>
        <p:pic>
          <p:nvPicPr>
            <p:cNvPr id="1028" name="Picture 4" descr="Education - Free education icons">
              <a:extLst>
                <a:ext uri="{FF2B5EF4-FFF2-40B4-BE49-F238E27FC236}">
                  <a16:creationId xmlns:a16="http://schemas.microsoft.com/office/drawing/2014/main" id="{789B0114-930B-CD0F-92D8-DA6131E37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40" y="1103549"/>
              <a:ext cx="258040" cy="258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3B82DD8B-F0DA-E03B-024F-2E26C230F5B4}"/>
              </a:ext>
            </a:extLst>
          </p:cNvPr>
          <p:cNvGrpSpPr/>
          <p:nvPr/>
        </p:nvGrpSpPr>
        <p:grpSpPr>
          <a:xfrm>
            <a:off x="561111" y="2175541"/>
            <a:ext cx="2410691" cy="1082880"/>
            <a:chOff x="559379" y="2395514"/>
            <a:chExt cx="2410691" cy="1082880"/>
          </a:xfrm>
        </p:grpSpPr>
        <p:grpSp>
          <p:nvGrpSpPr>
            <p:cNvPr id="22" name="Group 21">
              <a:extLst>
                <a:ext uri="{FF2B5EF4-FFF2-40B4-BE49-F238E27FC236}">
                  <a16:creationId xmlns:a16="http://schemas.microsoft.com/office/drawing/2014/main" id="{34A64E7F-6F23-836A-D82C-31786AE0789E}"/>
                </a:ext>
              </a:extLst>
            </p:cNvPr>
            <p:cNvGrpSpPr/>
            <p:nvPr/>
          </p:nvGrpSpPr>
          <p:grpSpPr>
            <a:xfrm>
              <a:off x="559379" y="2395514"/>
              <a:ext cx="2410691" cy="1082880"/>
              <a:chOff x="962891" y="1076734"/>
              <a:chExt cx="2410691" cy="1082880"/>
            </a:xfrm>
          </p:grpSpPr>
          <p:sp>
            <p:nvSpPr>
              <p:cNvPr id="23" name="Rounded Rectangle 22">
                <a:extLst>
                  <a:ext uri="{FF2B5EF4-FFF2-40B4-BE49-F238E27FC236}">
                    <a16:creationId xmlns:a16="http://schemas.microsoft.com/office/drawing/2014/main" id="{206358F6-78F8-4861-07FE-DB68A17B342C}"/>
                  </a:ext>
                </a:extLst>
              </p:cNvPr>
              <p:cNvSpPr/>
              <p:nvPr/>
            </p:nvSpPr>
            <p:spPr>
              <a:xfrm>
                <a:off x="962891" y="1076734"/>
                <a:ext cx="2341418" cy="1082880"/>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8D4913B8-4D88-A452-FE9C-F6A041729B67}"/>
                  </a:ext>
                </a:extLst>
              </p:cNvPr>
              <p:cNvSpPr txBox="1"/>
              <p:nvPr/>
            </p:nvSpPr>
            <p:spPr>
              <a:xfrm>
                <a:off x="1271153" y="1103549"/>
                <a:ext cx="1827067" cy="230832"/>
              </a:xfrm>
              <a:prstGeom prst="rect">
                <a:avLst/>
              </a:prstGeom>
              <a:noFill/>
            </p:spPr>
            <p:txBody>
              <a:bodyPr wrap="square" rtlCol="0">
                <a:spAutoFit/>
              </a:bodyPr>
              <a:lstStyle/>
              <a:p>
                <a:r>
                  <a:rPr lang="en-US" sz="900" b="1" dirty="0"/>
                  <a:t>Working Experience:</a:t>
                </a:r>
              </a:p>
            </p:txBody>
          </p:sp>
          <p:sp>
            <p:nvSpPr>
              <p:cNvPr id="25" name="TextBox 24">
                <a:extLst>
                  <a:ext uri="{FF2B5EF4-FFF2-40B4-BE49-F238E27FC236}">
                    <a16:creationId xmlns:a16="http://schemas.microsoft.com/office/drawing/2014/main" id="{784BA297-B854-BC4D-1ABE-376CD31511CC}"/>
                  </a:ext>
                </a:extLst>
              </p:cNvPr>
              <p:cNvSpPr txBox="1"/>
              <p:nvPr/>
            </p:nvSpPr>
            <p:spPr>
              <a:xfrm>
                <a:off x="1271153" y="1297161"/>
                <a:ext cx="2102429" cy="846386"/>
              </a:xfrm>
              <a:prstGeom prst="rect">
                <a:avLst/>
              </a:prstGeom>
              <a:noFill/>
            </p:spPr>
            <p:txBody>
              <a:bodyPr wrap="square" rtlCol="0">
                <a:spAutoFit/>
              </a:bodyPr>
              <a:lstStyle/>
              <a:p>
                <a:r>
                  <a:rPr lang="en-US" sz="700" b="1" dirty="0"/>
                  <a:t>Working Student – Data Analyst</a:t>
                </a:r>
              </a:p>
              <a:p>
                <a:r>
                  <a:rPr lang="en-US" sz="700" dirty="0"/>
                  <a:t>Elektrobit Automotive GmbH - Erlangen</a:t>
                </a:r>
              </a:p>
              <a:p>
                <a:r>
                  <a:rPr lang="en-US" sz="700" dirty="0"/>
                  <a:t>Sep 2022 – Mar 2024</a:t>
                </a:r>
              </a:p>
              <a:p>
                <a:endParaRPr lang="en-US" sz="700" dirty="0"/>
              </a:p>
              <a:p>
                <a:r>
                  <a:rPr lang="en-US" sz="700" b="1" dirty="0"/>
                  <a:t>Research Assistant</a:t>
                </a:r>
              </a:p>
              <a:p>
                <a:r>
                  <a:rPr lang="en-US" sz="700" dirty="0"/>
                  <a:t>Daffodil International University - Dhaka</a:t>
                </a:r>
              </a:p>
              <a:p>
                <a:r>
                  <a:rPr lang="en-US" sz="700" dirty="0"/>
                  <a:t>Jan 2019 – Mar 2021</a:t>
                </a:r>
              </a:p>
            </p:txBody>
          </p:sp>
        </p:grpSp>
        <p:pic>
          <p:nvPicPr>
            <p:cNvPr id="1030" name="Picture 6" descr="Work experience Generic color lineal-color icon | Freepik">
              <a:extLst>
                <a:ext uri="{FF2B5EF4-FFF2-40B4-BE49-F238E27FC236}">
                  <a16:creationId xmlns:a16="http://schemas.microsoft.com/office/drawing/2014/main" id="{033ACF39-3325-A87B-2C79-AE137A9A0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96" y="2421697"/>
              <a:ext cx="279264" cy="279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482A36FA-AEDA-E1C7-7CCB-EC47CE5C78FA}"/>
              </a:ext>
            </a:extLst>
          </p:cNvPr>
          <p:cNvGrpSpPr/>
          <p:nvPr/>
        </p:nvGrpSpPr>
        <p:grpSpPr>
          <a:xfrm>
            <a:off x="559378" y="3966804"/>
            <a:ext cx="2376055" cy="635925"/>
            <a:chOff x="559378" y="3966804"/>
            <a:chExt cx="2376055" cy="635925"/>
          </a:xfrm>
        </p:grpSpPr>
        <p:grpSp>
          <p:nvGrpSpPr>
            <p:cNvPr id="28" name="Group 27">
              <a:extLst>
                <a:ext uri="{FF2B5EF4-FFF2-40B4-BE49-F238E27FC236}">
                  <a16:creationId xmlns:a16="http://schemas.microsoft.com/office/drawing/2014/main" id="{F95BC666-39CC-FC33-4B20-F60AF520EC2D}"/>
                </a:ext>
              </a:extLst>
            </p:cNvPr>
            <p:cNvGrpSpPr/>
            <p:nvPr/>
          </p:nvGrpSpPr>
          <p:grpSpPr>
            <a:xfrm>
              <a:off x="559378" y="3966804"/>
              <a:ext cx="2376055" cy="635925"/>
              <a:chOff x="997527" y="1076734"/>
              <a:chExt cx="2376055" cy="635925"/>
            </a:xfrm>
          </p:grpSpPr>
          <p:sp>
            <p:nvSpPr>
              <p:cNvPr id="29" name="Rounded Rectangle 28">
                <a:extLst>
                  <a:ext uri="{FF2B5EF4-FFF2-40B4-BE49-F238E27FC236}">
                    <a16:creationId xmlns:a16="http://schemas.microsoft.com/office/drawing/2014/main" id="{7038859C-79BD-C82C-7D4E-6E495C087EF2}"/>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10C70F7-E1C0-716D-DD1D-ABA84798741E}"/>
                  </a:ext>
                </a:extLst>
              </p:cNvPr>
              <p:cNvSpPr txBox="1"/>
              <p:nvPr/>
            </p:nvSpPr>
            <p:spPr>
              <a:xfrm>
                <a:off x="1271154" y="1103549"/>
                <a:ext cx="1591540" cy="230832"/>
              </a:xfrm>
              <a:prstGeom prst="rect">
                <a:avLst/>
              </a:prstGeom>
              <a:noFill/>
            </p:spPr>
            <p:txBody>
              <a:bodyPr wrap="square" rtlCol="0">
                <a:spAutoFit/>
              </a:bodyPr>
              <a:lstStyle/>
              <a:p>
                <a:r>
                  <a:rPr lang="en-US" sz="900" b="1" dirty="0"/>
                  <a:t>Research Publications</a:t>
                </a:r>
              </a:p>
            </p:txBody>
          </p:sp>
          <p:sp>
            <p:nvSpPr>
              <p:cNvPr id="31" name="TextBox 30">
                <a:extLst>
                  <a:ext uri="{FF2B5EF4-FFF2-40B4-BE49-F238E27FC236}">
                    <a16:creationId xmlns:a16="http://schemas.microsoft.com/office/drawing/2014/main" id="{43CB2A95-A447-CC90-2F01-13DCC4B15462}"/>
                  </a:ext>
                </a:extLst>
              </p:cNvPr>
              <p:cNvSpPr txBox="1"/>
              <p:nvPr/>
            </p:nvSpPr>
            <p:spPr>
              <a:xfrm>
                <a:off x="1271153" y="1297161"/>
                <a:ext cx="2102429" cy="415498"/>
              </a:xfrm>
              <a:prstGeom prst="rect">
                <a:avLst/>
              </a:prstGeom>
              <a:noFill/>
            </p:spPr>
            <p:txBody>
              <a:bodyPr wrap="square" rtlCol="0">
                <a:spAutoFit/>
              </a:bodyPr>
              <a:lstStyle/>
              <a:p>
                <a:r>
                  <a:rPr lang="en-US" sz="700" dirty="0"/>
                  <a:t>Published </a:t>
                </a:r>
                <a:r>
                  <a:rPr lang="en-US" sz="700" b="1" dirty="0"/>
                  <a:t>6</a:t>
                </a:r>
                <a:r>
                  <a:rPr lang="en-US" sz="700" dirty="0"/>
                  <a:t> research articles in different international conference and journal </a:t>
                </a:r>
                <a:br>
                  <a:rPr lang="en-US" sz="700" dirty="0"/>
                </a:br>
                <a:r>
                  <a:rPr lang="en-US" sz="700" i="1" dirty="0">
                    <a:hlinkClick r:id="rId6"/>
                  </a:rPr>
                  <a:t>ResearchGate</a:t>
                </a:r>
                <a:endParaRPr lang="en-US" sz="700" i="1" dirty="0"/>
              </a:p>
            </p:txBody>
          </p:sp>
        </p:grpSp>
        <p:pic>
          <p:nvPicPr>
            <p:cNvPr id="1032" name="Picture 8" descr="Research - Free education icons">
              <a:extLst>
                <a:ext uri="{FF2B5EF4-FFF2-40B4-BE49-F238E27FC236}">
                  <a16:creationId xmlns:a16="http://schemas.microsoft.com/office/drawing/2014/main" id="{2B0378CE-7618-1894-A239-DA59276B0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8" y="4010621"/>
              <a:ext cx="230833" cy="230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96095004-0A9D-DA09-885E-F40111C3B6CF}"/>
              </a:ext>
            </a:extLst>
          </p:cNvPr>
          <p:cNvGrpSpPr/>
          <p:nvPr/>
        </p:nvGrpSpPr>
        <p:grpSpPr>
          <a:xfrm>
            <a:off x="6172198" y="894917"/>
            <a:ext cx="2376055" cy="420482"/>
            <a:chOff x="997527" y="1076735"/>
            <a:chExt cx="2376055" cy="420482"/>
          </a:xfrm>
        </p:grpSpPr>
        <p:sp>
          <p:nvSpPr>
            <p:cNvPr id="42" name="Rounded Rectangle 41">
              <a:extLst>
                <a:ext uri="{FF2B5EF4-FFF2-40B4-BE49-F238E27FC236}">
                  <a16:creationId xmlns:a16="http://schemas.microsoft.com/office/drawing/2014/main" id="{7F67211A-BF67-F9F6-41AC-CB8BD7125CA1}"/>
                </a:ext>
              </a:extLst>
            </p:cNvPr>
            <p:cNvSpPr/>
            <p:nvPr/>
          </p:nvSpPr>
          <p:spPr>
            <a:xfrm>
              <a:off x="997527" y="1076735"/>
              <a:ext cx="2306781" cy="420482"/>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987EEFE2-E512-3F9C-F271-072C1AF2ACF4}"/>
                </a:ext>
              </a:extLst>
            </p:cNvPr>
            <p:cNvSpPr txBox="1"/>
            <p:nvPr/>
          </p:nvSpPr>
          <p:spPr>
            <a:xfrm>
              <a:off x="1271154" y="1103549"/>
              <a:ext cx="1591540" cy="230832"/>
            </a:xfrm>
            <a:prstGeom prst="rect">
              <a:avLst/>
            </a:prstGeom>
            <a:noFill/>
          </p:spPr>
          <p:txBody>
            <a:bodyPr wrap="square" rtlCol="0">
              <a:spAutoFit/>
            </a:bodyPr>
            <a:lstStyle/>
            <a:p>
              <a:r>
                <a:rPr lang="en-US" sz="900" b="1" dirty="0"/>
                <a:t>Born &amp; raised</a:t>
              </a:r>
            </a:p>
          </p:txBody>
        </p:sp>
        <p:sp>
          <p:nvSpPr>
            <p:cNvPr id="44" name="TextBox 43">
              <a:extLst>
                <a:ext uri="{FF2B5EF4-FFF2-40B4-BE49-F238E27FC236}">
                  <a16:creationId xmlns:a16="http://schemas.microsoft.com/office/drawing/2014/main" id="{3D233962-E100-FA6A-6E25-253E02F2E283}"/>
                </a:ext>
              </a:extLst>
            </p:cNvPr>
            <p:cNvSpPr txBox="1"/>
            <p:nvPr/>
          </p:nvSpPr>
          <p:spPr>
            <a:xfrm>
              <a:off x="1271153" y="1297161"/>
              <a:ext cx="2102429" cy="200055"/>
            </a:xfrm>
            <a:prstGeom prst="rect">
              <a:avLst/>
            </a:prstGeom>
            <a:noFill/>
          </p:spPr>
          <p:txBody>
            <a:bodyPr wrap="square" rtlCol="0">
              <a:spAutoFit/>
            </a:bodyPr>
            <a:lstStyle/>
            <a:p>
              <a:r>
                <a:rPr lang="en-US" sz="700" i="1" dirty="0"/>
                <a:t>Dhaka , Bangladesh</a:t>
              </a:r>
            </a:p>
          </p:txBody>
        </p:sp>
      </p:grpSp>
      <p:pic>
        <p:nvPicPr>
          <p:cNvPr id="1034" name="Picture 10" descr="Baby - Free time and date icons">
            <a:extLst>
              <a:ext uri="{FF2B5EF4-FFF2-40B4-BE49-F238E27FC236}">
                <a16:creationId xmlns:a16="http://schemas.microsoft.com/office/drawing/2014/main" id="{B21D1A1F-BC99-6995-65DC-F7EFDACA7D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3816" y="959704"/>
            <a:ext cx="180910" cy="18091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BB9CA347-E979-4D90-1CEE-ECB3AF9E15A8}"/>
              </a:ext>
            </a:extLst>
          </p:cNvPr>
          <p:cNvGrpSpPr/>
          <p:nvPr/>
        </p:nvGrpSpPr>
        <p:grpSpPr>
          <a:xfrm>
            <a:off x="6172198" y="1775057"/>
            <a:ext cx="2521530" cy="1713144"/>
            <a:chOff x="962890" y="1076734"/>
            <a:chExt cx="2521530" cy="1713144"/>
          </a:xfrm>
        </p:grpSpPr>
        <p:sp>
          <p:nvSpPr>
            <p:cNvPr id="48" name="Rounded Rectangle 47">
              <a:extLst>
                <a:ext uri="{FF2B5EF4-FFF2-40B4-BE49-F238E27FC236}">
                  <a16:creationId xmlns:a16="http://schemas.microsoft.com/office/drawing/2014/main" id="{AF745E50-4782-918C-17AC-EEBFB7A8A5EA}"/>
                </a:ext>
              </a:extLst>
            </p:cNvPr>
            <p:cNvSpPr/>
            <p:nvPr/>
          </p:nvSpPr>
          <p:spPr>
            <a:xfrm>
              <a:off x="962890" y="1076734"/>
              <a:ext cx="2521529" cy="1713144"/>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212CA698-F0D7-DBCD-688D-34C8031AD894}"/>
                </a:ext>
              </a:extLst>
            </p:cNvPr>
            <p:cNvSpPr txBox="1"/>
            <p:nvPr/>
          </p:nvSpPr>
          <p:spPr>
            <a:xfrm>
              <a:off x="1271153" y="1103549"/>
              <a:ext cx="1827067" cy="230832"/>
            </a:xfrm>
            <a:prstGeom prst="rect">
              <a:avLst/>
            </a:prstGeom>
            <a:noFill/>
          </p:spPr>
          <p:txBody>
            <a:bodyPr wrap="square" rtlCol="0">
              <a:spAutoFit/>
            </a:bodyPr>
            <a:lstStyle/>
            <a:p>
              <a:r>
                <a:rPr lang="en-US" sz="900" b="1" dirty="0"/>
                <a:t>Projects:</a:t>
              </a:r>
            </a:p>
          </p:txBody>
        </p:sp>
        <p:sp>
          <p:nvSpPr>
            <p:cNvPr id="50" name="TextBox 49">
              <a:extLst>
                <a:ext uri="{FF2B5EF4-FFF2-40B4-BE49-F238E27FC236}">
                  <a16:creationId xmlns:a16="http://schemas.microsoft.com/office/drawing/2014/main" id="{36A634C2-8D13-3282-689B-A95AA6D31C49}"/>
                </a:ext>
              </a:extLst>
            </p:cNvPr>
            <p:cNvSpPr txBox="1"/>
            <p:nvPr/>
          </p:nvSpPr>
          <p:spPr>
            <a:xfrm>
              <a:off x="1271153" y="1297161"/>
              <a:ext cx="2213267" cy="1492716"/>
            </a:xfrm>
            <a:prstGeom prst="rect">
              <a:avLst/>
            </a:prstGeom>
            <a:noFill/>
          </p:spPr>
          <p:txBody>
            <a:bodyPr wrap="square" rtlCol="0">
              <a:spAutoFit/>
            </a:bodyPr>
            <a:lstStyle/>
            <a:p>
              <a:r>
                <a:rPr lang="en-US" sz="700" b="1" dirty="0"/>
                <a:t>Analyzer.App</a:t>
              </a:r>
            </a:p>
            <a:p>
              <a:r>
                <a:rPr lang="en-US" sz="700" dirty="0"/>
                <a:t>Web Application for Automated Machine Learning Analysis</a:t>
              </a:r>
            </a:p>
            <a:p>
              <a:endParaRPr lang="en-US" sz="700" dirty="0"/>
            </a:p>
            <a:p>
              <a:r>
                <a:rPr lang="en-US" sz="700" b="1" dirty="0"/>
                <a:t>COVID-19 Cases Prediction and Analysis</a:t>
              </a:r>
            </a:p>
            <a:p>
              <a:r>
                <a:rPr lang="en-US" sz="700" dirty="0"/>
                <a:t>Time Series Forecasting and Machine Learning for Pandemic Trend Analysis</a:t>
              </a:r>
            </a:p>
            <a:p>
              <a:endParaRPr lang="en-US" sz="700" dirty="0"/>
            </a:p>
            <a:p>
              <a:r>
                <a:rPr lang="en-US" sz="700" b="1" dirty="0"/>
                <a:t>Pizza Delivery Analysis</a:t>
              </a:r>
              <a:br>
                <a:rPr lang="en-US" sz="700" dirty="0"/>
              </a:br>
              <a:r>
                <a:rPr lang="en-US" sz="700" dirty="0"/>
                <a:t>Process Mining – Celonis</a:t>
              </a:r>
            </a:p>
            <a:p>
              <a:endParaRPr lang="en-US" sz="700" dirty="0"/>
            </a:p>
            <a:p>
              <a:r>
                <a:rPr lang="en-US" sz="700" b="1" dirty="0"/>
                <a:t>Power BI Dashboard for Call Center Analytics</a:t>
              </a:r>
            </a:p>
            <a:p>
              <a:r>
                <a:rPr lang="en-US" sz="700" dirty="0"/>
                <a:t>Analysis Dashboard</a:t>
              </a:r>
            </a:p>
          </p:txBody>
        </p:sp>
      </p:grpSp>
      <p:pic>
        <p:nvPicPr>
          <p:cNvPr id="1036" name="Picture 12" descr="Project management - Free technology icons">
            <a:extLst>
              <a:ext uri="{FF2B5EF4-FFF2-40B4-BE49-F238E27FC236}">
                <a16:creationId xmlns:a16="http://schemas.microsoft.com/office/drawing/2014/main" id="{D39BBBD5-40DA-63E9-777A-E2C0D0837D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816" y="1834350"/>
            <a:ext cx="206855" cy="20685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04F7369-2F33-9D8F-C2E9-C963B1D77D22}"/>
              </a:ext>
            </a:extLst>
          </p:cNvPr>
          <p:cNvGrpSpPr/>
          <p:nvPr/>
        </p:nvGrpSpPr>
        <p:grpSpPr>
          <a:xfrm>
            <a:off x="6205966" y="3929040"/>
            <a:ext cx="2376055" cy="635925"/>
            <a:chOff x="997527" y="1076734"/>
            <a:chExt cx="2376055" cy="635925"/>
          </a:xfrm>
        </p:grpSpPr>
        <p:sp>
          <p:nvSpPr>
            <p:cNvPr id="54" name="Rounded Rectangle 53">
              <a:extLst>
                <a:ext uri="{FF2B5EF4-FFF2-40B4-BE49-F238E27FC236}">
                  <a16:creationId xmlns:a16="http://schemas.microsoft.com/office/drawing/2014/main" id="{98876468-F845-21A9-8F5C-FBFFD94F95EF}"/>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654C59EE-49A5-CE63-CFE6-4BB67D515095}"/>
                </a:ext>
              </a:extLst>
            </p:cNvPr>
            <p:cNvSpPr txBox="1"/>
            <p:nvPr/>
          </p:nvSpPr>
          <p:spPr>
            <a:xfrm>
              <a:off x="1271154" y="1103549"/>
              <a:ext cx="1591540" cy="230832"/>
            </a:xfrm>
            <a:prstGeom prst="rect">
              <a:avLst/>
            </a:prstGeom>
            <a:noFill/>
          </p:spPr>
          <p:txBody>
            <a:bodyPr wrap="square" rtlCol="0">
              <a:spAutoFit/>
            </a:bodyPr>
            <a:lstStyle/>
            <a:p>
              <a:r>
                <a:rPr lang="en-US" sz="900" b="1" dirty="0"/>
                <a:t>Personal Interests</a:t>
              </a:r>
            </a:p>
          </p:txBody>
        </p:sp>
        <p:sp>
          <p:nvSpPr>
            <p:cNvPr id="56" name="TextBox 55">
              <a:extLst>
                <a:ext uri="{FF2B5EF4-FFF2-40B4-BE49-F238E27FC236}">
                  <a16:creationId xmlns:a16="http://schemas.microsoft.com/office/drawing/2014/main" id="{C5381229-8D1B-B5FD-3BAE-9F31F58EF322}"/>
                </a:ext>
              </a:extLst>
            </p:cNvPr>
            <p:cNvSpPr txBox="1"/>
            <p:nvPr/>
          </p:nvSpPr>
          <p:spPr>
            <a:xfrm>
              <a:off x="1271153" y="1297161"/>
              <a:ext cx="2102429" cy="415498"/>
            </a:xfrm>
            <a:prstGeom prst="rect">
              <a:avLst/>
            </a:prstGeom>
            <a:noFill/>
          </p:spPr>
          <p:txBody>
            <a:bodyPr wrap="square" rtlCol="0">
              <a:spAutoFit/>
            </a:bodyPr>
            <a:lstStyle/>
            <a:p>
              <a:r>
                <a:rPr lang="en-US" sz="700" dirty="0"/>
                <a:t>Travelling</a:t>
              </a:r>
            </a:p>
            <a:p>
              <a:r>
                <a:rPr lang="en-US" sz="700" dirty="0"/>
                <a:t>Football</a:t>
              </a:r>
            </a:p>
            <a:p>
              <a:r>
                <a:rPr lang="en-US" sz="700" dirty="0"/>
                <a:t>Cricket</a:t>
              </a:r>
            </a:p>
          </p:txBody>
        </p:sp>
      </p:grpSp>
      <p:sp>
        <p:nvSpPr>
          <p:cNvPr id="57" name="TextBox 56">
            <a:extLst>
              <a:ext uri="{FF2B5EF4-FFF2-40B4-BE49-F238E27FC236}">
                <a16:creationId xmlns:a16="http://schemas.microsoft.com/office/drawing/2014/main" id="{016F1D9E-C31B-B464-1804-A6AC2BCE3028}"/>
              </a:ext>
            </a:extLst>
          </p:cNvPr>
          <p:cNvSpPr txBox="1"/>
          <p:nvPr/>
        </p:nvSpPr>
        <p:spPr>
          <a:xfrm>
            <a:off x="3747895" y="3368386"/>
            <a:ext cx="1648208" cy="415498"/>
          </a:xfrm>
          <a:prstGeom prst="rect">
            <a:avLst/>
          </a:prstGeom>
          <a:noFill/>
        </p:spPr>
        <p:txBody>
          <a:bodyPr wrap="square" rtlCol="0">
            <a:spAutoFit/>
          </a:bodyPr>
          <a:lstStyle/>
          <a:p>
            <a:pPr algn="ctr"/>
            <a:r>
              <a:rPr lang="en-US" sz="700" b="1" dirty="0"/>
              <a:t>Md Ekram Hossain</a:t>
            </a:r>
          </a:p>
          <a:p>
            <a:pPr algn="ctr"/>
            <a:r>
              <a:rPr lang="en-US" sz="700" dirty="0"/>
              <a:t>Master’s Thesis Student at Elektrobit</a:t>
            </a:r>
          </a:p>
          <a:p>
            <a:pPr algn="ctr"/>
            <a:r>
              <a:rPr lang="en-US" sz="700" i="1" u="sng" dirty="0">
                <a:hlinkClick r:id="rId10"/>
              </a:rPr>
              <a:t>Portfolio</a:t>
            </a:r>
            <a:r>
              <a:rPr lang="en-US" sz="700" dirty="0">
                <a:hlinkClick r:id="rId10"/>
              </a:rPr>
              <a:t> </a:t>
            </a:r>
            <a:endParaRPr lang="en-US" sz="700" dirty="0"/>
          </a:p>
        </p:txBody>
      </p:sp>
      <p:cxnSp>
        <p:nvCxnSpPr>
          <p:cNvPr id="59" name="Curved Connector 58">
            <a:extLst>
              <a:ext uri="{FF2B5EF4-FFF2-40B4-BE49-F238E27FC236}">
                <a16:creationId xmlns:a16="http://schemas.microsoft.com/office/drawing/2014/main" id="{BDB92EC6-078B-F059-D52A-C63D8CFABB64}"/>
              </a:ext>
            </a:extLst>
          </p:cNvPr>
          <p:cNvCxnSpPr>
            <a:cxnSpLocks/>
            <a:stCxn id="13" idx="5"/>
            <a:endCxn id="20" idx="3"/>
          </p:cNvCxnSpPr>
          <p:nvPr/>
        </p:nvCxnSpPr>
        <p:spPr>
          <a:xfrm rot="16200000" flipV="1">
            <a:off x="3101368" y="1137854"/>
            <a:ext cx="739290" cy="10018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1223683D-3F89-0529-F878-333A631AA657}"/>
              </a:ext>
            </a:extLst>
          </p:cNvPr>
          <p:cNvCxnSpPr>
            <a:stCxn id="13" idx="4"/>
            <a:endCxn id="25" idx="3"/>
          </p:cNvCxnSpPr>
          <p:nvPr/>
        </p:nvCxnSpPr>
        <p:spPr>
          <a:xfrm rot="10800000" flipV="1">
            <a:off x="2971803" y="2571749"/>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B3CAAD78-50C5-822F-48C6-114E62318A32}"/>
              </a:ext>
            </a:extLst>
          </p:cNvPr>
          <p:cNvCxnSpPr>
            <a:cxnSpLocks/>
          </p:cNvCxnSpPr>
          <p:nvPr/>
        </p:nvCxnSpPr>
        <p:spPr>
          <a:xfrm rot="5400000">
            <a:off x="2874213" y="3052754"/>
            <a:ext cx="1037180" cy="10108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Curved Connector 1041">
            <a:extLst>
              <a:ext uri="{FF2B5EF4-FFF2-40B4-BE49-F238E27FC236}">
                <a16:creationId xmlns:a16="http://schemas.microsoft.com/office/drawing/2014/main" id="{E434E5C9-6D99-1BF6-3E9E-A812810E3732}"/>
              </a:ext>
            </a:extLst>
          </p:cNvPr>
          <p:cNvCxnSpPr>
            <a:cxnSpLocks/>
            <a:stCxn id="13" idx="7"/>
          </p:cNvCxnSpPr>
          <p:nvPr/>
        </p:nvCxnSpPr>
        <p:spPr>
          <a:xfrm rot="5400000" flipH="1" flipV="1">
            <a:off x="5429780" y="1095969"/>
            <a:ext cx="669956" cy="6883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Curved Connector 1044">
            <a:extLst>
              <a:ext uri="{FF2B5EF4-FFF2-40B4-BE49-F238E27FC236}">
                <a16:creationId xmlns:a16="http://schemas.microsoft.com/office/drawing/2014/main" id="{968E8CC1-2796-A6AE-9CBE-61B24E0D0C56}"/>
              </a:ext>
            </a:extLst>
          </p:cNvPr>
          <p:cNvCxnSpPr>
            <a:stCxn id="13" idx="0"/>
          </p:cNvCxnSpPr>
          <p:nvPr/>
        </p:nvCxnSpPr>
        <p:spPr>
          <a:xfrm>
            <a:off x="5420591" y="2571750"/>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Curved Connector 1050">
            <a:extLst>
              <a:ext uri="{FF2B5EF4-FFF2-40B4-BE49-F238E27FC236}">
                <a16:creationId xmlns:a16="http://schemas.microsoft.com/office/drawing/2014/main" id="{F43A1DD3-EBD9-492B-2A6C-08092A78CD2C}"/>
              </a:ext>
            </a:extLst>
          </p:cNvPr>
          <p:cNvCxnSpPr>
            <a:cxnSpLocks/>
          </p:cNvCxnSpPr>
          <p:nvPr/>
        </p:nvCxnSpPr>
        <p:spPr>
          <a:xfrm rot="16200000" flipH="1">
            <a:off x="5149845" y="3092908"/>
            <a:ext cx="1158018" cy="9014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6" name="Picture 14" descr="Hobby - Free music icons">
            <a:extLst>
              <a:ext uri="{FF2B5EF4-FFF2-40B4-BE49-F238E27FC236}">
                <a16:creationId xmlns:a16="http://schemas.microsoft.com/office/drawing/2014/main" id="{E7513F82-F1BC-3939-CA69-436611661D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0198" y="3991417"/>
            <a:ext cx="161063" cy="16106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29A0AEA8-3BBC-E6BC-6BC2-A22EA6073BD8}"/>
              </a:ext>
            </a:extLst>
          </p:cNvPr>
          <p:cNvPicPr>
            <a:picLocks noChangeAspect="1"/>
          </p:cNvPicPr>
          <p:nvPr/>
        </p:nvPicPr>
        <p:blipFill>
          <a:blip r:embed="rId12"/>
          <a:stretch>
            <a:fillRect/>
          </a:stretch>
        </p:blipFill>
        <p:spPr>
          <a:xfrm>
            <a:off x="7587094" y="2791155"/>
            <a:ext cx="346940" cy="346940"/>
          </a:xfrm>
          <a:prstGeom prst="rect">
            <a:avLst/>
          </a:prstGeom>
        </p:spPr>
      </p:pic>
    </p:spTree>
    <p:extLst>
      <p:ext uri="{BB962C8B-B14F-4D97-AF65-F5344CB8AC3E}">
        <p14:creationId xmlns:p14="http://schemas.microsoft.com/office/powerpoint/2010/main" val="401854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6"/>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dirty="0"/>
              <a:t>Data Science Challenge Task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8" name="Google Shape;1048;p135"/>
          <p:cNvSpPr txBox="1">
            <a:spLocks noGrp="1"/>
          </p:cNvSpPr>
          <p:nvPr>
            <p:ph type="title"/>
          </p:nvPr>
        </p:nvSpPr>
        <p:spPr>
          <a:xfrm>
            <a:off x="316800" y="274638"/>
            <a:ext cx="3919800" cy="766800"/>
          </a:xfrm>
        </p:spPr>
        <p:txBody>
          <a:bodyPr spcFirstLastPara="1" wrap="square" lIns="0" tIns="0" rIns="0" bIns="0" anchor="t" anchorCtr="0">
            <a:normAutofit/>
          </a:bodyPr>
          <a:lstStyle/>
          <a:p>
            <a:pPr marL="0" lvl="0" indent="0" rtl="0">
              <a:spcBef>
                <a:spcPts val="0"/>
              </a:spcBef>
              <a:spcAft>
                <a:spcPts val="0"/>
              </a:spcAft>
              <a:buSzPts val="4400"/>
              <a:buNone/>
            </a:pPr>
            <a:r>
              <a:rPr lang="en" dirty="0"/>
              <a:t>Data Overview</a:t>
            </a:r>
            <a:endParaRPr lang="en-DE" dirty="0"/>
          </a:p>
        </p:txBody>
      </p:sp>
      <p:sp>
        <p:nvSpPr>
          <p:cNvPr id="1049" name="Google Shape;1049;p135"/>
          <p:cNvSpPr txBox="1">
            <a:spLocks noGrp="1"/>
          </p:cNvSpPr>
          <p:nvPr>
            <p:ph type="body" idx="1"/>
          </p:nvPr>
        </p:nvSpPr>
        <p:spPr>
          <a:xfrm>
            <a:off x="315949" y="900545"/>
            <a:ext cx="4256051" cy="3731668"/>
          </a:xfrm>
        </p:spPr>
        <p:txBody>
          <a:bodyPr spcFirstLastPara="1" wrap="square" lIns="0" tIns="0" rIns="0" bIns="0" anchor="t" anchorCtr="0">
            <a:normAutofit/>
          </a:bodyPr>
          <a:lstStyle/>
          <a:p>
            <a:pPr marL="342900" lvl="0" indent="-342900" rtl="0">
              <a:spcBef>
                <a:spcPts val="0"/>
              </a:spcBef>
              <a:spcAft>
                <a:spcPts val="0"/>
              </a:spcAft>
              <a:buSzPts val="1600"/>
              <a:buFont typeface="Arial"/>
              <a:buChar char="•"/>
            </a:pPr>
            <a:r>
              <a:rPr lang="en-GB" sz="1100" b="1" dirty="0"/>
              <a:t>Data Sources: </a:t>
            </a:r>
            <a:r>
              <a:rPr lang="en-GB" sz="1100" dirty="0"/>
              <a:t>Citi Bike System Data , Operating Reports</a:t>
            </a:r>
          </a:p>
          <a:p>
            <a:pPr marL="457200" lvl="1" indent="0">
              <a:spcBef>
                <a:spcPts val="0"/>
              </a:spcBef>
              <a:buNone/>
            </a:pPr>
            <a:r>
              <a:rPr lang="en-GB" sz="1100" i="1" dirty="0"/>
              <a:t>Link :</a:t>
            </a:r>
            <a:r>
              <a:rPr lang="en-GB" sz="1100" b="1" dirty="0"/>
              <a:t> </a:t>
            </a:r>
            <a:r>
              <a:rPr lang="en-GB" sz="1100" b="0" i="0" u="none" strike="noStrike" dirty="0">
                <a:solidFill>
                  <a:srgbClr val="0088CC"/>
                </a:solidFill>
                <a:effectLst/>
                <a:latin typeface="Helvetica Neue" panose="02000503000000020004" pitchFamily="2" charset="0"/>
                <a:hlinkClick r:id="rId3"/>
              </a:rPr>
              <a:t>JC-202407-citibike-tripdata.csv.zip</a:t>
            </a:r>
            <a:r>
              <a:rPr lang="en-GB" sz="1100" b="0" i="0" u="none" strike="noStrike" dirty="0">
                <a:solidFill>
                  <a:srgbClr val="0088CC"/>
                </a:solidFill>
                <a:effectLst/>
                <a:latin typeface="Helvetica Neue" panose="02000503000000020004" pitchFamily="2" charset="0"/>
              </a:rPr>
              <a:t> - </a:t>
            </a:r>
            <a:r>
              <a:rPr lang="en-GB" sz="1100" dirty="0">
                <a:solidFill>
                  <a:schemeClr val="tx2"/>
                </a:solidFill>
              </a:rPr>
              <a:t>July 2024 </a:t>
            </a:r>
          </a:p>
          <a:p>
            <a:pPr marL="342900" lvl="0" indent="-342900" rtl="0">
              <a:spcBef>
                <a:spcPts val="0"/>
              </a:spcBef>
              <a:spcAft>
                <a:spcPts val="0"/>
              </a:spcAft>
              <a:buSzPts val="1600"/>
              <a:buFont typeface="Arial"/>
              <a:buChar char="•"/>
            </a:pPr>
            <a:endParaRPr lang="en-GB" sz="1100" b="1" dirty="0">
              <a:solidFill>
                <a:schemeClr val="tx2"/>
              </a:solidFill>
            </a:endParaRPr>
          </a:p>
          <a:p>
            <a:pPr marL="342900" lvl="0" indent="-342900" rtl="0">
              <a:spcBef>
                <a:spcPts val="0"/>
              </a:spcBef>
              <a:spcAft>
                <a:spcPts val="0"/>
              </a:spcAft>
              <a:buSzPts val="1600"/>
              <a:buFont typeface="Arial"/>
              <a:buChar char="•"/>
            </a:pPr>
            <a:r>
              <a:rPr lang="en-GB" sz="1100" b="1" dirty="0"/>
              <a:t>Dataset Features: </a:t>
            </a:r>
          </a:p>
          <a:p>
            <a:pPr marL="457200" lvl="1" indent="0">
              <a:spcBef>
                <a:spcPts val="0"/>
              </a:spcBef>
              <a:buNone/>
            </a:pPr>
            <a:r>
              <a:rPr lang="en-GB" sz="1100" b="0" i="1" dirty="0">
                <a:solidFill>
                  <a:srgbClr val="0C0B31"/>
                </a:solidFill>
                <a:effectLst/>
                <a:latin typeface="ProximaNova"/>
              </a:rPr>
              <a:t>Ride ID, Rideable type, Started at, Ended at, Start station name, Start station ID, End station name, End station ID, Start latitude, Start longitude, End latitude, End Longitude, Member or casual ride </a:t>
            </a:r>
            <a:r>
              <a:rPr lang="en-GB" sz="1100" dirty="0">
                <a:solidFill>
                  <a:srgbClr val="0C0B31"/>
                </a:solidFill>
                <a:latin typeface="ProximaNova"/>
              </a:rPr>
              <a:t>- </a:t>
            </a:r>
            <a:r>
              <a:rPr lang="en-GB" sz="1100" i="0" dirty="0">
                <a:solidFill>
                  <a:schemeClr val="tx2"/>
                </a:solidFill>
                <a:effectLst/>
                <a:latin typeface="ProximaNova"/>
              </a:rPr>
              <a:t>Total Features -: 13</a:t>
            </a:r>
          </a:p>
          <a:p>
            <a:pPr marL="457200" lvl="1" indent="0">
              <a:spcBef>
                <a:spcPts val="0"/>
              </a:spcBef>
              <a:buNone/>
            </a:pPr>
            <a:r>
              <a:rPr lang="en-GB" sz="1100" dirty="0">
                <a:solidFill>
                  <a:schemeClr val="tx2"/>
                </a:solidFill>
                <a:latin typeface="ProximaNova"/>
              </a:rPr>
              <a:t>- Total Rows -: </a:t>
            </a:r>
            <a:r>
              <a:rPr lang="en-GB" sz="1200" dirty="0">
                <a:solidFill>
                  <a:schemeClr val="tx2"/>
                </a:solidFill>
                <a:latin typeface="ProximaNova"/>
              </a:rPr>
              <a:t>112443</a:t>
            </a:r>
            <a:endParaRPr lang="en-GB" sz="1200" i="0" dirty="0">
              <a:solidFill>
                <a:schemeClr val="tx2"/>
              </a:solidFill>
              <a:effectLst/>
              <a:latin typeface="ProximaNova"/>
            </a:endParaRPr>
          </a:p>
          <a:p>
            <a:pPr marL="0" indent="0">
              <a:spcBef>
                <a:spcPts val="0"/>
              </a:spcBef>
              <a:buNone/>
            </a:pPr>
            <a:r>
              <a:rPr lang="en-GB" sz="1100" b="1" dirty="0">
                <a:solidFill>
                  <a:schemeClr val="tx2"/>
                </a:solidFill>
                <a:latin typeface="ProximaNova"/>
              </a:rPr>
              <a:t>				</a:t>
            </a:r>
            <a:endParaRPr lang="en-GB" sz="1100" b="1" i="0" dirty="0">
              <a:solidFill>
                <a:schemeClr val="tx2"/>
              </a:solidFill>
              <a:effectLst/>
              <a:latin typeface="ProximaNova"/>
            </a:endParaRPr>
          </a:p>
          <a:p>
            <a:pPr marL="342900" lvl="0" indent="-342900" rtl="0">
              <a:spcBef>
                <a:spcPts val="0"/>
              </a:spcBef>
              <a:spcAft>
                <a:spcPts val="0"/>
              </a:spcAft>
              <a:buSzPts val="1600"/>
              <a:buFont typeface="Arial"/>
              <a:buChar char="•"/>
            </a:pPr>
            <a:endParaRPr lang="en-GB" sz="1100" dirty="0"/>
          </a:p>
          <a:p>
            <a:pPr marL="342900" lvl="0" indent="-342900" rtl="0">
              <a:spcBef>
                <a:spcPts val="0"/>
              </a:spcBef>
              <a:spcAft>
                <a:spcPts val="0"/>
              </a:spcAft>
              <a:buSzPts val="1600"/>
              <a:buFont typeface="Arial"/>
              <a:buChar char="•"/>
            </a:pPr>
            <a:r>
              <a:rPr lang="en-GB" sz="1100" b="1" dirty="0"/>
              <a:t>Data Pre-processing: </a:t>
            </a:r>
          </a:p>
          <a:p>
            <a:pPr marL="0" lvl="0" indent="0" rtl="0">
              <a:spcBef>
                <a:spcPts val="0"/>
              </a:spcBef>
              <a:spcAft>
                <a:spcPts val="0"/>
              </a:spcAft>
              <a:buSzPts val="1600"/>
              <a:buNone/>
            </a:pPr>
            <a:endParaRPr lang="en-GB" sz="1100" b="1" dirty="0"/>
          </a:p>
          <a:p>
            <a:pPr marL="457200" lvl="1" indent="0">
              <a:spcBef>
                <a:spcPts val="0"/>
              </a:spcBef>
              <a:buNone/>
            </a:pPr>
            <a:r>
              <a:rPr lang="en-GB" sz="1100" b="1" dirty="0"/>
              <a:t>Data cleaning</a:t>
            </a:r>
            <a:r>
              <a:rPr lang="en-GB" sz="1100" dirty="0"/>
              <a:t>: Handling missing values, outliers, etc. </a:t>
            </a:r>
          </a:p>
          <a:p>
            <a:pPr marL="457200" lvl="1" indent="0">
              <a:spcBef>
                <a:spcPts val="0"/>
              </a:spcBef>
              <a:buNone/>
            </a:pPr>
            <a:r>
              <a:rPr lang="en-GB" sz="1100" b="1" dirty="0"/>
              <a:t>Feature engineering: </a:t>
            </a:r>
            <a:r>
              <a:rPr lang="en-GB" sz="1100" dirty="0"/>
              <a:t>Created variables like "ride length", "ride frequency", "distance", etc.</a:t>
            </a:r>
            <a:endParaRPr lang="en-DE" sz="1100" dirty="0"/>
          </a:p>
        </p:txBody>
      </p:sp>
      <p:pic>
        <p:nvPicPr>
          <p:cNvPr id="5" name="Picture Placeholder 4">
            <a:extLst>
              <a:ext uri="{FF2B5EF4-FFF2-40B4-BE49-F238E27FC236}">
                <a16:creationId xmlns:a16="http://schemas.microsoft.com/office/drawing/2014/main" id="{0453889A-CEB3-B215-9974-2FBBBE6A0508}"/>
              </a:ext>
            </a:extLst>
          </p:cNvPr>
          <p:cNvPicPr>
            <a:picLocks noGrp="1" noChangeAspect="1"/>
          </p:cNvPicPr>
          <p:nvPr>
            <p:ph type="pic" idx="2"/>
          </p:nvPr>
        </p:nvPicPr>
        <p:blipFill>
          <a:blip r:embed="rId4"/>
          <a:srcRect l="13421" r="36579"/>
          <a:stretch/>
        </p:blipFill>
        <p:spPr>
          <a:xfrm>
            <a:off x="4572000" y="-914490"/>
            <a:ext cx="5256000" cy="5256000"/>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3279544-5508-FCC0-41EC-2D484031E36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CA0C4D7-FE21-001E-AC9D-A74A5059A217}"/>
              </a:ext>
            </a:extLst>
          </p:cNvPr>
          <p:cNvPicPr>
            <a:picLocks noChangeAspect="1"/>
          </p:cNvPicPr>
          <p:nvPr/>
        </p:nvPicPr>
        <p:blipFill>
          <a:blip r:embed="rId3"/>
          <a:stretch>
            <a:fillRect/>
          </a:stretch>
        </p:blipFill>
        <p:spPr>
          <a:xfrm>
            <a:off x="4725951" y="655361"/>
            <a:ext cx="4100400" cy="2031039"/>
          </a:xfrm>
          <a:prstGeom prst="rect">
            <a:avLst/>
          </a:prstGeom>
        </p:spPr>
      </p:pic>
      <p:sp>
        <p:nvSpPr>
          <p:cNvPr id="1048" name="Google Shape;1048;p135">
            <a:extLst>
              <a:ext uri="{FF2B5EF4-FFF2-40B4-BE49-F238E27FC236}">
                <a16:creationId xmlns:a16="http://schemas.microsoft.com/office/drawing/2014/main" id="{ED23781A-FB3B-439C-EFF6-1DED97787E6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3415A6DB-CF6D-20E7-81CB-A17695B75E64}"/>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20" name="Picture 19">
            <a:extLst>
              <a:ext uri="{FF2B5EF4-FFF2-40B4-BE49-F238E27FC236}">
                <a16:creationId xmlns:a16="http://schemas.microsoft.com/office/drawing/2014/main" id="{C81295A6-E3B7-5EC7-8C6B-B82603D58D6F}"/>
              </a:ext>
            </a:extLst>
          </p:cNvPr>
          <p:cNvPicPr>
            <a:picLocks noChangeAspect="1"/>
          </p:cNvPicPr>
          <p:nvPr/>
        </p:nvPicPr>
        <p:blipFill>
          <a:blip r:embed="rId4"/>
          <a:stretch>
            <a:fillRect/>
          </a:stretch>
        </p:blipFill>
        <p:spPr>
          <a:xfrm>
            <a:off x="4725951" y="2778699"/>
            <a:ext cx="4100400" cy="2031039"/>
          </a:xfrm>
          <a:prstGeom prst="rect">
            <a:avLst/>
          </a:prstGeom>
        </p:spPr>
      </p:pic>
    </p:spTree>
    <p:extLst>
      <p:ext uri="{BB962C8B-B14F-4D97-AF65-F5344CB8AC3E}">
        <p14:creationId xmlns:p14="http://schemas.microsoft.com/office/powerpoint/2010/main" val="149310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C331AED-8DA2-7E15-B70A-B8F9E4C0BDCC}"/>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F6CBDC0-DCF4-669E-1F73-E858410A612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EA10DD4E-423D-5161-9791-7DB657671DD6}"/>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3" name="Picture 2">
            <a:extLst>
              <a:ext uri="{FF2B5EF4-FFF2-40B4-BE49-F238E27FC236}">
                <a16:creationId xmlns:a16="http://schemas.microsoft.com/office/drawing/2014/main" id="{5E593A06-9A4D-6CA0-A423-19A90BD8E0B1}"/>
              </a:ext>
            </a:extLst>
          </p:cNvPr>
          <p:cNvPicPr>
            <a:picLocks noChangeAspect="1"/>
          </p:cNvPicPr>
          <p:nvPr/>
        </p:nvPicPr>
        <p:blipFill>
          <a:blip r:embed="rId3"/>
          <a:stretch>
            <a:fillRect/>
          </a:stretch>
        </p:blipFill>
        <p:spPr>
          <a:xfrm>
            <a:off x="4516767" y="1174644"/>
            <a:ext cx="4491053" cy="3172784"/>
          </a:xfrm>
          <a:prstGeom prst="rect">
            <a:avLst/>
          </a:prstGeom>
        </p:spPr>
      </p:pic>
    </p:spTree>
    <p:extLst>
      <p:ext uri="{BB962C8B-B14F-4D97-AF65-F5344CB8AC3E}">
        <p14:creationId xmlns:p14="http://schemas.microsoft.com/office/powerpoint/2010/main" val="570149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5A3267D-62EC-C8D6-EF84-7A376727994B}"/>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8C37A21-D4FE-858F-B98A-E8A9EE425F5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2479EF-D4D1-3037-7551-0C50FD651DE0}"/>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Evening Peak (5 PM - 8 PM)</a:t>
            </a:r>
            <a:r>
              <a:rPr lang="en-GB" sz="1000" dirty="0"/>
              <a:t>:</a:t>
            </a:r>
          </a:p>
          <a:p>
            <a:pPr>
              <a:buFont typeface="Arial" panose="020B0604020202020204" pitchFamily="34" charset="0"/>
              <a:buChar char="•"/>
            </a:pPr>
            <a:r>
              <a:rPr lang="en-GB" sz="1000" dirty="0"/>
              <a:t>The </a:t>
            </a:r>
            <a:r>
              <a:rPr lang="en-GB" sz="1000" b="1" dirty="0"/>
              <a:t>evening hours</a:t>
            </a:r>
            <a:r>
              <a:rPr lang="en-GB" sz="1000" dirty="0"/>
              <a:t> show the </a:t>
            </a:r>
            <a:r>
              <a:rPr lang="en-GB" sz="1000" b="1" dirty="0"/>
              <a:t>highest ride counts</a:t>
            </a:r>
            <a:r>
              <a:rPr lang="en-GB" sz="1000" dirty="0"/>
              <a:t>, with the peak at </a:t>
            </a:r>
            <a:r>
              <a:rPr lang="en-GB" sz="1000" b="1" dirty="0"/>
              <a:t>5 PM</a:t>
            </a:r>
            <a:r>
              <a:rPr lang="en-GB" sz="1000" dirty="0"/>
              <a:t> (~10,000 rides). This is most likely driven by </a:t>
            </a:r>
            <a:r>
              <a:rPr lang="en-GB" sz="1000" dirty="0">
                <a:solidFill>
                  <a:schemeClr val="tx2"/>
                </a:solidFill>
              </a:rPr>
              <a:t>commuters heading home </a:t>
            </a:r>
            <a:r>
              <a:rPr lang="en-GB" sz="1000" dirty="0"/>
              <a:t>or engaging in </a:t>
            </a:r>
            <a:r>
              <a:rPr lang="en-GB" sz="1000" dirty="0">
                <a:solidFill>
                  <a:schemeClr val="tx2"/>
                </a:solidFill>
              </a:rPr>
              <a:t>post-work activities. </a:t>
            </a:r>
            <a:r>
              <a:rPr lang="en-GB" sz="1000" dirty="0">
                <a:solidFill>
                  <a:schemeClr val="tx1"/>
                </a:solidFill>
              </a:rPr>
              <a:t>The</a:t>
            </a:r>
            <a:r>
              <a:rPr lang="en-GB" sz="1000" dirty="0"/>
              <a:t> average trip duration about </a:t>
            </a:r>
            <a:r>
              <a:rPr lang="en-GB" sz="1000" dirty="0">
                <a:solidFill>
                  <a:schemeClr val="tx2"/>
                </a:solidFill>
              </a:rPr>
              <a:t>11-13 minutes</a:t>
            </a:r>
            <a:r>
              <a:rPr lang="en-GB" sz="1000" dirty="0"/>
              <a:t> during this time</a:t>
            </a:r>
            <a:endParaRPr lang="en-GB" sz="1000" dirty="0">
              <a:solidFill>
                <a:schemeClr val="tx2"/>
              </a:solidFill>
            </a:endParaRPr>
          </a:p>
          <a:p>
            <a:pPr>
              <a:buFont typeface="Arial" panose="020B0604020202020204" pitchFamily="34" charset="0"/>
              <a:buChar char="•"/>
            </a:pPr>
            <a:r>
              <a:rPr lang="en-GB" sz="1000" dirty="0"/>
              <a:t>The sustained high ridership between </a:t>
            </a:r>
            <a:r>
              <a:rPr lang="en-GB" sz="1000" b="1" dirty="0"/>
              <a:t>5 PM and 7 PM</a:t>
            </a:r>
            <a:r>
              <a:rPr lang="en-GB" sz="1000" dirty="0"/>
              <a:t> suggests a mix of both </a:t>
            </a:r>
            <a:r>
              <a:rPr lang="en-GB" sz="1000" dirty="0">
                <a:solidFill>
                  <a:schemeClr val="tx2"/>
                </a:solidFill>
              </a:rPr>
              <a:t>commuting</a:t>
            </a:r>
            <a:r>
              <a:rPr lang="en-GB" sz="1000" dirty="0"/>
              <a:t> and </a:t>
            </a:r>
            <a:r>
              <a:rPr lang="en-GB" sz="1000" dirty="0">
                <a:solidFill>
                  <a:schemeClr val="tx2"/>
                </a:solidFill>
              </a:rPr>
              <a:t>leisure-related activities</a:t>
            </a:r>
            <a:r>
              <a:rPr lang="en-GB" sz="1000" dirty="0"/>
              <a:t>.</a:t>
            </a:r>
          </a:p>
        </p:txBody>
      </p:sp>
      <p:pic>
        <p:nvPicPr>
          <p:cNvPr id="4" name="Picture 3">
            <a:extLst>
              <a:ext uri="{FF2B5EF4-FFF2-40B4-BE49-F238E27FC236}">
                <a16:creationId xmlns:a16="http://schemas.microsoft.com/office/drawing/2014/main" id="{31112E94-7BA0-2E76-0B27-89D5034F709F}"/>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9163507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Template_Agenda">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0_BlueTransition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1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ver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7516</TotalTime>
  <Words>1866</Words>
  <Application>Microsoft Macintosh PowerPoint</Application>
  <PresentationFormat>On-screen Show (16:9)</PresentationFormat>
  <Paragraphs>266</Paragraphs>
  <Slides>23</Slides>
  <Notes>23</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Arial</vt:lpstr>
      <vt:lpstr>Helvetica Neue</vt:lpstr>
      <vt:lpstr>ProximaNova</vt:lpstr>
      <vt:lpstr>Poppins ExtraBold</vt:lpstr>
      <vt:lpstr>Poppins</vt:lpstr>
      <vt:lpstr>Calibri</vt:lpstr>
      <vt:lpstr>Palatino</vt:lpstr>
      <vt:lpstr>Simple Light</vt:lpstr>
      <vt:lpstr>2_WhiteTemplate_Agenda</vt:lpstr>
      <vt:lpstr>10_BlueTransitionSlides</vt:lpstr>
      <vt:lpstr>11_ThankYouSlides</vt:lpstr>
      <vt:lpstr>1_CoverSlides</vt:lpstr>
      <vt:lpstr>3_WhiteTemplate_ContentSlides</vt:lpstr>
      <vt:lpstr>Data Science Challenge</vt:lpstr>
      <vt:lpstr>This is an agenda. In blue.</vt:lpstr>
      <vt:lpstr>This is an agenda. In blue.</vt:lpstr>
      <vt:lpstr>PowerPoint Presentation</vt:lpstr>
      <vt:lpstr>Data Science Challenge Task</vt:lpstr>
      <vt:lpstr>Data Overview</vt:lpstr>
      <vt:lpstr>Daily and Weekly Ride Patterns</vt:lpstr>
      <vt:lpstr>Daily and Weekly Ride Patterns</vt:lpstr>
      <vt:lpstr>Hourly Ride Patterns</vt:lpstr>
      <vt:lpstr>Hourly Ride Patterns</vt:lpstr>
      <vt:lpstr>Hourly Ride Patterns</vt:lpstr>
      <vt:lpstr>Hourly Ride Patterns</vt:lpstr>
      <vt:lpstr>Ride Activity by Station and Week of the Month</vt:lpstr>
      <vt:lpstr>PowerPoint Presentation</vt:lpstr>
      <vt:lpstr>Stations for Bike Traffic: Starts vs Ends</vt:lpstr>
      <vt:lpstr>Hourly Bike Inflow and Outflow by Station</vt:lpstr>
      <vt:lpstr>Bike Type Usage Analysis: Weekdays vs Weekends</vt:lpstr>
      <vt:lpstr>Popular Routes Comparison: Members vs Casual Users</vt:lpstr>
      <vt:lpstr>Predictive Modelling: Ride Demand Prediction</vt:lpstr>
      <vt:lpstr>Model Evaluation</vt:lpstr>
      <vt:lpstr>Key Recommendations</vt:lpstr>
      <vt:lpstr>Overall Challenges in Data Processing and Modelling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Intern Challenge</dc:title>
  <cp:lastModifiedBy>Hossain, Md. Ekram</cp:lastModifiedBy>
  <cp:revision>4</cp:revision>
  <dcterms:modified xsi:type="dcterms:W3CDTF">2025-09-06T11:03:36Z</dcterms:modified>
</cp:coreProperties>
</file>